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10: 11-21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67EE1-ED2B-715F-442B-B44B1E1D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2C6B6-6242-86C5-F9BE-AC83F3B5E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10: 16</a:t>
            </a:r>
          </a:p>
          <a:p>
            <a:pPr lvl="1"/>
            <a:r>
              <a:rPr lang="en-US" dirty="0"/>
              <a:t>I have other sheep</a:t>
            </a:r>
          </a:p>
          <a:p>
            <a:pPr lvl="2"/>
            <a:r>
              <a:rPr lang="en-US" dirty="0"/>
              <a:t>Luke 19: 10…</a:t>
            </a:r>
          </a:p>
          <a:p>
            <a:pPr lvl="3"/>
            <a:r>
              <a:rPr lang="en-US" dirty="0"/>
              <a:t>Zacchaeus… the tax collector</a:t>
            </a:r>
          </a:p>
          <a:p>
            <a:pPr lvl="2"/>
            <a:r>
              <a:rPr lang="en-US" dirty="0"/>
              <a:t>Acts 18: 1-6</a:t>
            </a:r>
          </a:p>
          <a:p>
            <a:pPr lvl="2"/>
            <a:r>
              <a:rPr lang="en-US" dirty="0"/>
              <a:t>Matthew 28: 19-20</a:t>
            </a:r>
          </a:p>
          <a:p>
            <a:r>
              <a:rPr lang="en-US" dirty="0"/>
              <a:t>John 10: 17-18 For this reason</a:t>
            </a:r>
          </a:p>
          <a:p>
            <a:pPr lvl="1"/>
            <a:r>
              <a:rPr lang="en-US" dirty="0"/>
              <a:t>I lay down My life</a:t>
            </a:r>
          </a:p>
          <a:p>
            <a:pPr lvl="2"/>
            <a:r>
              <a:rPr lang="en-US" dirty="0"/>
              <a:t>In perfect obedience to the will of God</a:t>
            </a:r>
          </a:p>
          <a:p>
            <a:pPr lvl="1"/>
            <a:r>
              <a:rPr lang="en-US" dirty="0"/>
              <a:t>So that I may take it up again???</a:t>
            </a:r>
          </a:p>
          <a:p>
            <a:pPr lvl="2"/>
            <a:r>
              <a:rPr lang="en-US" dirty="0"/>
              <a:t>Romans 6: 4-6</a:t>
            </a:r>
          </a:p>
        </p:txBody>
      </p:sp>
    </p:spTree>
    <p:extLst>
      <p:ext uri="{BB962C8B-B14F-4D97-AF65-F5344CB8AC3E}">
        <p14:creationId xmlns:p14="http://schemas.microsoft.com/office/powerpoint/2010/main" val="2422594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2B232-5203-74F2-46F5-A9745CF9E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E8857-E78B-E517-E9E5-E9BE64DC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10: 19-21 Two views of Christ</a:t>
            </a:r>
          </a:p>
          <a:p>
            <a:pPr lvl="1"/>
            <a:r>
              <a:rPr lang="en-US" dirty="0"/>
              <a:t>One of rejection (John 10: 20)</a:t>
            </a:r>
          </a:p>
          <a:p>
            <a:pPr lvl="1"/>
            <a:r>
              <a:rPr lang="en-US" dirty="0"/>
              <a:t>On of joyous revelation</a:t>
            </a:r>
          </a:p>
          <a:p>
            <a:pPr lvl="1"/>
            <a:r>
              <a:rPr lang="en-US" dirty="0"/>
              <a:t>Matthew 16: 13-18</a:t>
            </a:r>
          </a:p>
          <a:p>
            <a:r>
              <a:rPr lang="en-US" dirty="0"/>
              <a:t>The number one question all men face…</a:t>
            </a:r>
          </a:p>
          <a:p>
            <a:r>
              <a:rPr lang="en-US" dirty="0"/>
              <a:t>Who do you say that I Son of Man is?</a:t>
            </a:r>
          </a:p>
        </p:txBody>
      </p:sp>
    </p:spTree>
    <p:extLst>
      <p:ext uri="{BB962C8B-B14F-4D97-AF65-F5344CB8AC3E}">
        <p14:creationId xmlns:p14="http://schemas.microsoft.com/office/powerpoint/2010/main" val="118363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the subject of this passage is the Good Shepherd</a:t>
            </a:r>
          </a:p>
          <a:p>
            <a:pPr lvl="1"/>
            <a:r>
              <a:rPr lang="en-US" dirty="0"/>
              <a:t>Its content is really a word picture of salvation</a:t>
            </a:r>
          </a:p>
          <a:p>
            <a:r>
              <a:rPr lang="en-US" dirty="0"/>
              <a:t>That word picture starts in John 10: 9</a:t>
            </a:r>
          </a:p>
          <a:p>
            <a:pPr lvl="1"/>
            <a:r>
              <a:rPr lang="en-US" dirty="0"/>
              <a:t>I am the door</a:t>
            </a:r>
          </a:p>
          <a:p>
            <a:pPr lvl="1"/>
            <a:r>
              <a:rPr lang="en-US" dirty="0"/>
              <a:t>Anyone who enters through that door</a:t>
            </a:r>
          </a:p>
          <a:p>
            <a:pPr lvl="2"/>
            <a:r>
              <a:rPr lang="en-US" dirty="0"/>
              <a:t>Will be saved</a:t>
            </a:r>
          </a:p>
          <a:p>
            <a:pPr lvl="2"/>
            <a:r>
              <a:rPr lang="en-US" dirty="0"/>
              <a:t>Will find liberty for their soul</a:t>
            </a:r>
          </a:p>
          <a:p>
            <a:pPr lvl="2"/>
            <a:r>
              <a:rPr lang="en-US" dirty="0"/>
              <a:t>Will be led into ”green pastures”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615A-A262-61BA-E035-29F305D66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FC4B8-62ED-476D-A8A4-2AD150CFC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10: 11-21</a:t>
            </a:r>
          </a:p>
          <a:p>
            <a:pPr lvl="1"/>
            <a:r>
              <a:rPr lang="en-US" dirty="0"/>
              <a:t>Identifies the “Good Shepherd”</a:t>
            </a:r>
          </a:p>
          <a:p>
            <a:r>
              <a:rPr lang="en-US" dirty="0"/>
              <a:t>Sometimes to identify the good we must look at the bad</a:t>
            </a:r>
          </a:p>
          <a:p>
            <a:pPr lvl="1"/>
            <a:r>
              <a:rPr lang="en-US" dirty="0"/>
              <a:t>Ezekiel 34: 1-10; 31</a:t>
            </a:r>
          </a:p>
          <a:p>
            <a:pPr lvl="1"/>
            <a:r>
              <a:rPr lang="en-US" dirty="0"/>
              <a:t>The hireling has no concern at all for the sheep</a:t>
            </a:r>
          </a:p>
          <a:p>
            <a:pPr lvl="1"/>
            <a:r>
              <a:rPr lang="en-US" dirty="0"/>
              <a:t>He is only concerned about himself</a:t>
            </a:r>
          </a:p>
          <a:p>
            <a:pPr lvl="2"/>
            <a:r>
              <a:rPr lang="en-US" dirty="0"/>
              <a:t>All Christians are warned against this attitude</a:t>
            </a:r>
          </a:p>
          <a:p>
            <a:pPr lvl="2"/>
            <a:r>
              <a:rPr lang="en-US" dirty="0"/>
              <a:t>Philippians 2: 1-4</a:t>
            </a:r>
          </a:p>
        </p:txBody>
      </p:sp>
    </p:spTree>
    <p:extLst>
      <p:ext uri="{BB962C8B-B14F-4D97-AF65-F5344CB8AC3E}">
        <p14:creationId xmlns:p14="http://schemas.microsoft.com/office/powerpoint/2010/main" val="411536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C9EF8-9F0C-BC30-13E8-39E4345BE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A2295-EE85-3DA4-9C54-E2BB732A7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two Greek words for “good”</a:t>
            </a:r>
          </a:p>
          <a:p>
            <a:pPr lvl="1"/>
            <a:r>
              <a:rPr lang="en-US" dirty="0" err="1"/>
              <a:t>Agathos</a:t>
            </a:r>
            <a:r>
              <a:rPr lang="en-US" dirty="0"/>
              <a:t>… which mean of moral quality</a:t>
            </a:r>
          </a:p>
          <a:p>
            <a:pPr lvl="1"/>
            <a:r>
              <a:rPr lang="en-US" dirty="0"/>
              <a:t>Kalos… which means to be excellent in all things</a:t>
            </a:r>
          </a:p>
          <a:p>
            <a:pPr lvl="2"/>
            <a:r>
              <a:rPr lang="en-US" dirty="0"/>
              <a:t>Beauty, wisdom, perfection in strength</a:t>
            </a:r>
          </a:p>
          <a:p>
            <a:pPr lvl="1"/>
            <a:r>
              <a:rPr lang="en-US" dirty="0"/>
              <a:t>This is opposite to  “Kakos”</a:t>
            </a:r>
          </a:p>
          <a:p>
            <a:pPr lvl="2"/>
            <a:r>
              <a:rPr lang="en-US" dirty="0"/>
              <a:t>Meaning… ugly, dirty, evil</a:t>
            </a:r>
          </a:p>
          <a:p>
            <a:r>
              <a:rPr lang="en-US" dirty="0"/>
              <a:t>Jesus is not just a shepherd</a:t>
            </a:r>
          </a:p>
          <a:p>
            <a:pPr lvl="1"/>
            <a:r>
              <a:rPr lang="en-US" dirty="0"/>
              <a:t>He is superior over all others</a:t>
            </a:r>
          </a:p>
          <a:p>
            <a:pPr lvl="1"/>
            <a:r>
              <a:rPr lang="en-US" dirty="0"/>
              <a:t>In every aspect</a:t>
            </a:r>
          </a:p>
        </p:txBody>
      </p:sp>
    </p:spTree>
    <p:extLst>
      <p:ext uri="{BB962C8B-B14F-4D97-AF65-F5344CB8AC3E}">
        <p14:creationId xmlns:p14="http://schemas.microsoft.com/office/powerpoint/2010/main" val="340832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8170-4BF3-AFD2-B293-A35DB823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24901-C056-5FDE-54D1-C42D5C6A0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is this important?</a:t>
            </a:r>
          </a:p>
          <a:p>
            <a:pPr lvl="1"/>
            <a:r>
              <a:rPr lang="en-US" dirty="0"/>
              <a:t>Jews held shepherds in high regard</a:t>
            </a:r>
          </a:p>
          <a:p>
            <a:pPr lvl="2"/>
            <a:r>
              <a:rPr lang="en-US" dirty="0"/>
              <a:t>Abraham…</a:t>
            </a:r>
          </a:p>
          <a:p>
            <a:pPr lvl="3"/>
            <a:r>
              <a:rPr lang="en-US" dirty="0"/>
              <a:t>John 8: 58-59</a:t>
            </a:r>
          </a:p>
          <a:p>
            <a:pPr lvl="2"/>
            <a:r>
              <a:rPr lang="en-US" dirty="0"/>
              <a:t>Moses…</a:t>
            </a:r>
          </a:p>
          <a:p>
            <a:pPr lvl="3"/>
            <a:r>
              <a:rPr lang="en-US" dirty="0"/>
              <a:t>Deuteronomy 18: 15-18</a:t>
            </a:r>
          </a:p>
          <a:p>
            <a:pPr lvl="3"/>
            <a:r>
              <a:rPr lang="en-US" dirty="0"/>
              <a:t>Hebrews 3: 2-6; John 5: 44-47</a:t>
            </a:r>
          </a:p>
          <a:p>
            <a:pPr lvl="1"/>
            <a:r>
              <a:rPr lang="en-US" dirty="0"/>
              <a:t>But for the Jews</a:t>
            </a:r>
          </a:p>
          <a:p>
            <a:pPr lvl="2"/>
            <a:r>
              <a:rPr lang="en-US" dirty="0"/>
              <a:t>The greatest shepherd was</a:t>
            </a:r>
          </a:p>
          <a:p>
            <a:pPr lvl="3"/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30629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63BD0-0002-F60B-C925-7EEF6887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56FCD-1E02-637A-99B0-040E59027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68779"/>
            <a:ext cx="11131062" cy="57892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David…</a:t>
            </a:r>
          </a:p>
          <a:p>
            <a:pPr lvl="1"/>
            <a:r>
              <a:rPr lang="en-US" dirty="0"/>
              <a:t>I Samuel 17: 32-37</a:t>
            </a:r>
          </a:p>
          <a:p>
            <a:r>
              <a:rPr lang="en-US" dirty="0"/>
              <a:t>Therefore, when Jesus says “I AM” the good shepherd</a:t>
            </a:r>
          </a:p>
          <a:p>
            <a:pPr lvl="1"/>
            <a:r>
              <a:rPr lang="en-US" dirty="0"/>
              <a:t>It is another claim of being God</a:t>
            </a:r>
          </a:p>
          <a:p>
            <a:pPr lvl="1"/>
            <a:r>
              <a:rPr lang="en-US" dirty="0"/>
              <a:t>This was understood by the Jews notwithstanding</a:t>
            </a:r>
          </a:p>
          <a:p>
            <a:pPr lvl="2"/>
            <a:r>
              <a:rPr lang="en-US" dirty="0"/>
              <a:t>Testimony of John the Baptist</a:t>
            </a:r>
          </a:p>
          <a:p>
            <a:pPr lvl="2"/>
            <a:r>
              <a:rPr lang="en-US" dirty="0"/>
              <a:t>Witness of His works</a:t>
            </a:r>
          </a:p>
          <a:p>
            <a:pPr lvl="2"/>
            <a:r>
              <a:rPr lang="en-US" dirty="0"/>
              <a:t>Witness of the Father</a:t>
            </a:r>
          </a:p>
          <a:p>
            <a:pPr lvl="2"/>
            <a:r>
              <a:rPr lang="en-US" dirty="0"/>
              <a:t>Witness of Scripture</a:t>
            </a:r>
          </a:p>
        </p:txBody>
      </p:sp>
    </p:spTree>
    <p:extLst>
      <p:ext uri="{BB962C8B-B14F-4D97-AF65-F5344CB8AC3E}">
        <p14:creationId xmlns:p14="http://schemas.microsoft.com/office/powerpoint/2010/main" val="426795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FF54-C2FF-A2A5-B599-83447E97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4BA1C-E670-0823-BF2B-C248F2837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5 times He related this truth…</a:t>
            </a:r>
          </a:p>
          <a:p>
            <a:pPr lvl="1"/>
            <a:r>
              <a:rPr lang="en-US" dirty="0"/>
              <a:t>John 10: 11, 15, 17, 18, 18b</a:t>
            </a:r>
          </a:p>
          <a:p>
            <a:pPr lvl="1"/>
            <a:r>
              <a:rPr lang="en-US" dirty="0"/>
              <a:t>The good shepherd… lays down His life</a:t>
            </a:r>
          </a:p>
          <a:p>
            <a:r>
              <a:rPr lang="en-US" dirty="0"/>
              <a:t>Two Greek words for “life”</a:t>
            </a:r>
          </a:p>
          <a:p>
            <a:pPr lvl="1"/>
            <a:r>
              <a:rPr lang="en-US" dirty="0"/>
              <a:t>Bios… from which we get “biology”</a:t>
            </a:r>
          </a:p>
          <a:p>
            <a:pPr lvl="1"/>
            <a:r>
              <a:rPr lang="en-US" dirty="0"/>
              <a:t>Zoe… from which we get zoology</a:t>
            </a:r>
          </a:p>
          <a:p>
            <a:pPr lvl="2"/>
            <a:r>
              <a:rPr lang="en-US" dirty="0"/>
              <a:t>Neither of these is used here</a:t>
            </a:r>
          </a:p>
          <a:p>
            <a:pPr lvl="1"/>
            <a:r>
              <a:rPr lang="en-US" dirty="0" err="1"/>
              <a:t>Psuche</a:t>
            </a:r>
            <a:r>
              <a:rPr lang="en-US" dirty="0"/>
              <a:t>… translated “soul” or innermost being</a:t>
            </a:r>
          </a:p>
          <a:p>
            <a:pPr lvl="2"/>
            <a:r>
              <a:rPr lang="en-US" dirty="0"/>
              <a:t>Matthew 20: 28</a:t>
            </a:r>
          </a:p>
        </p:txBody>
      </p:sp>
    </p:spTree>
    <p:extLst>
      <p:ext uri="{BB962C8B-B14F-4D97-AF65-F5344CB8AC3E}">
        <p14:creationId xmlns:p14="http://schemas.microsoft.com/office/powerpoint/2010/main" val="133702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E8B5-F3EC-3018-7E9B-129ACC22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7FA3-8E42-39A7-6B6A-CEAF7F9BC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Corinthians 5: 21</a:t>
            </a:r>
          </a:p>
          <a:p>
            <a:pPr lvl="1"/>
            <a:r>
              <a:rPr lang="en-US" dirty="0"/>
              <a:t>He became a “sin offering”</a:t>
            </a:r>
          </a:p>
          <a:p>
            <a:pPr lvl="1"/>
            <a:r>
              <a:rPr lang="en-US" dirty="0"/>
              <a:t>For us… His sheep (John 10: 15)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Isaiah 53: 6</a:t>
            </a:r>
          </a:p>
          <a:p>
            <a:pPr lvl="1"/>
            <a:r>
              <a:rPr lang="en-US" dirty="0"/>
              <a:t>Isaiah 53: 8</a:t>
            </a:r>
          </a:p>
          <a:p>
            <a:pPr lvl="2"/>
            <a:r>
              <a:rPr lang="en-US" dirty="0"/>
              <a:t>For the transgression of my people</a:t>
            </a:r>
          </a:p>
          <a:p>
            <a:pPr lvl="2"/>
            <a:r>
              <a:rPr lang="en-US" dirty="0"/>
              <a:t>To whom the stroke was due</a:t>
            </a:r>
          </a:p>
        </p:txBody>
      </p:sp>
    </p:spTree>
    <p:extLst>
      <p:ext uri="{BB962C8B-B14F-4D97-AF65-F5344CB8AC3E}">
        <p14:creationId xmlns:p14="http://schemas.microsoft.com/office/powerpoint/2010/main" val="166352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A9612-CC17-6ED7-02CA-229C51108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Good Shepherd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AC653-C803-09FF-E7A1-774F1984D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10: 14-15…</a:t>
            </a:r>
          </a:p>
          <a:p>
            <a:pPr lvl="1"/>
            <a:r>
              <a:rPr lang="en-US" dirty="0"/>
              <a:t>I know… intimately</a:t>
            </a:r>
          </a:p>
          <a:p>
            <a:pPr lvl="1"/>
            <a:r>
              <a:rPr lang="en-US" dirty="0"/>
              <a:t>I Peter 5: 6-7</a:t>
            </a:r>
          </a:p>
          <a:p>
            <a:pPr lvl="2"/>
            <a:r>
              <a:rPr lang="en-US" dirty="0"/>
              <a:t>Because He cares for you</a:t>
            </a:r>
          </a:p>
          <a:p>
            <a:pPr lvl="2"/>
            <a:r>
              <a:rPr lang="en-US" dirty="0"/>
              <a:t>John 14: 21</a:t>
            </a:r>
          </a:p>
          <a:p>
            <a:pPr lvl="1"/>
            <a:r>
              <a:rPr lang="en-US" dirty="0"/>
              <a:t>Opposite is true of false followers</a:t>
            </a:r>
          </a:p>
          <a:p>
            <a:pPr lvl="2"/>
            <a:r>
              <a:rPr lang="en-US" dirty="0"/>
              <a:t>Matthew 7: 21-23</a:t>
            </a:r>
          </a:p>
          <a:p>
            <a:pPr lvl="2"/>
            <a:r>
              <a:rPr lang="en-US" dirty="0"/>
              <a:t>These are those who only give lip service</a:t>
            </a:r>
          </a:p>
          <a:p>
            <a:pPr lvl="2"/>
            <a:r>
              <a:rPr lang="en-US" dirty="0"/>
              <a:t>Matthew 15: 7-8</a:t>
            </a:r>
          </a:p>
        </p:txBody>
      </p:sp>
    </p:spTree>
    <p:extLst>
      <p:ext uri="{BB962C8B-B14F-4D97-AF65-F5344CB8AC3E}">
        <p14:creationId xmlns:p14="http://schemas.microsoft.com/office/powerpoint/2010/main" val="1685758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560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  <vt:lpstr>The Good Shepherd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21</cp:revision>
  <dcterms:created xsi:type="dcterms:W3CDTF">2022-06-22T12:11:31Z</dcterms:created>
  <dcterms:modified xsi:type="dcterms:W3CDTF">2023-02-03T14:02:55Z</dcterms:modified>
</cp:coreProperties>
</file>