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728"/>
  </p:normalViewPr>
  <p:slideViewPr>
    <p:cSldViewPr snapToGrid="0" snapToObjects="1">
      <p:cViewPr varScale="1">
        <p:scale>
          <a:sx n="82" d="100"/>
          <a:sy n="82" d="100"/>
        </p:scale>
        <p:origin x="6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EB16D-2094-9E4C-93FE-3E0F3F4EE0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55B2D01-7136-4F46-9F02-67D9C051692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803D938-D52A-E945-B0F2-BDB06AEF867D}"/>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26A8F905-AE3D-324A-A17F-38ACD98D2D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06542C-1072-D346-9DAC-F2D0793A00A3}"/>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2257858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EAEC0-6E5F-AF4A-A9F0-F8569ED568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39E335-F3F9-FD4A-98B0-197416A69E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FCAF6-100B-5D45-966A-7B773DFDD682}"/>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7046B001-2003-8844-925C-119FCC890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07BB3B-2C46-1A40-93C1-EAD51D058149}"/>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154879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9252467-6F7A-944F-AA0F-DE4B86AA7DF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8695E92-19DC-B34C-BE18-B0B6919C3BE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20739E-161A-0041-B9BE-16F6BDF6069D}"/>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016C1596-C196-234A-BF3D-374B1EC1A5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0A53D7-4E70-1247-8FAF-4F48E5701F4D}"/>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2064906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C25BC-914E-BB41-9483-975069E02E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018941-DB82-0E4F-8399-4C6A6A331B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1B3B54-17E2-CA42-B432-F64E60A6AA2C}"/>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A3D98B55-4E9F-1E4C-ABD2-95458452D4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E93DB-AEC4-9C43-ADFA-AEB174DBE4D7}"/>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366228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C7D00-49AE-914C-A154-232846FD2EC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D09945-20DF-E848-A880-CCF4043FA8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4BD6790-091E-154F-B56D-F5840ED6897C}"/>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B2107EA3-7230-EF48-AE79-32A4576F7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6211A6-1D9F-734F-B436-63ACDF93F350}"/>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3262745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52A9-916C-8140-9BE3-7D42177A355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E600BD-E656-044A-9EA7-F1D0BD8692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3A7D3B-1A87-7141-A272-BE1E0066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3EB8676-13A6-7349-BE55-EC0483E0D680}"/>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6" name="Footer Placeholder 5">
            <a:extLst>
              <a:ext uri="{FF2B5EF4-FFF2-40B4-BE49-F238E27FC236}">
                <a16:creationId xmlns:a16="http://schemas.microsoft.com/office/drawing/2014/main" id="{728CB638-662A-D64A-9AF6-CCD3A4D121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94FB545-33FE-424A-A9F2-ED3D9A276E64}"/>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430029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66B96-30B1-AC4F-AD95-63B79856B2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C1860-888E-A34B-A119-2F33EB195C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607228-E86D-854D-923A-D3ADA91AF66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6020722-B33D-A941-A95F-3876B2947A3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07C928-E35F-2E44-BC71-D182B7FDEE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1432D4-F290-4848-BBC0-22F5A4C40568}"/>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8" name="Footer Placeholder 7">
            <a:extLst>
              <a:ext uri="{FF2B5EF4-FFF2-40B4-BE49-F238E27FC236}">
                <a16:creationId xmlns:a16="http://schemas.microsoft.com/office/drawing/2014/main" id="{DCF5B8AC-5F30-4E43-85AE-CECC9FB5456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FC7E0D-E5D6-7541-BDC8-5873076D2363}"/>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1832064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1447-B090-7F4E-B7C8-1266CDEA44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645426-A808-5A4D-80CC-5E6EAEC095F0}"/>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4" name="Footer Placeholder 3">
            <a:extLst>
              <a:ext uri="{FF2B5EF4-FFF2-40B4-BE49-F238E27FC236}">
                <a16:creationId xmlns:a16="http://schemas.microsoft.com/office/drawing/2014/main" id="{BB921FFA-09BD-E242-A09B-2A1DF54B27D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7CA298-9441-FB4F-B71E-C9AED9017F79}"/>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2689847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627E01-7742-AE46-8F88-28195489DEB5}"/>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3" name="Footer Placeholder 2">
            <a:extLst>
              <a:ext uri="{FF2B5EF4-FFF2-40B4-BE49-F238E27FC236}">
                <a16:creationId xmlns:a16="http://schemas.microsoft.com/office/drawing/2014/main" id="{8899CD3F-6A63-694B-8D11-A21452F407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801FF9-97F1-4849-A242-ECBD8E86E67D}"/>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222108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B4DA9-2C4B-8F47-A3D1-9AD5D14F3C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7E19F7-0E31-7542-A0CC-4135D4F740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15F684D-0FCA-8147-8B38-DDA8DE0D2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9DF1B7-FDBE-214E-93EB-1C557EC3F316}"/>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6" name="Footer Placeholder 5">
            <a:extLst>
              <a:ext uri="{FF2B5EF4-FFF2-40B4-BE49-F238E27FC236}">
                <a16:creationId xmlns:a16="http://schemas.microsoft.com/office/drawing/2014/main" id="{B117CD3D-DF57-D249-BACE-ACB2D05EEB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FFDD9F-BF9B-6144-8D5F-28DDFDD2B1CF}"/>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2776902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F52E3-F32A-B54C-9E63-626EFAEE8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5422B7D-8D52-3847-BE6B-D59E2F24B7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0D6BD6A-7CD9-1A45-BA2B-45DD193DA0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C42EB-FB80-A94C-B065-191576C68A79}"/>
              </a:ext>
            </a:extLst>
          </p:cNvPr>
          <p:cNvSpPr>
            <a:spLocks noGrp="1"/>
          </p:cNvSpPr>
          <p:nvPr>
            <p:ph type="dt" sz="half" idx="10"/>
          </p:nvPr>
        </p:nvSpPr>
        <p:spPr/>
        <p:txBody>
          <a:bodyPr/>
          <a:lstStyle/>
          <a:p>
            <a:fld id="{C6E79FB7-AC6F-A548-8C87-B7A8229EC501}" type="datetimeFigureOut">
              <a:rPr lang="en-US" smtClean="0"/>
              <a:t>12/1/2021</a:t>
            </a:fld>
            <a:endParaRPr lang="en-US"/>
          </a:p>
        </p:txBody>
      </p:sp>
      <p:sp>
        <p:nvSpPr>
          <p:cNvPr id="6" name="Footer Placeholder 5">
            <a:extLst>
              <a:ext uri="{FF2B5EF4-FFF2-40B4-BE49-F238E27FC236}">
                <a16:creationId xmlns:a16="http://schemas.microsoft.com/office/drawing/2014/main" id="{7F115AA5-D528-6B41-940F-73EE6E5045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77904E-6CF4-F748-86F8-7CEB0CBC7629}"/>
              </a:ext>
            </a:extLst>
          </p:cNvPr>
          <p:cNvSpPr>
            <a:spLocks noGrp="1"/>
          </p:cNvSpPr>
          <p:nvPr>
            <p:ph type="sldNum" sz="quarter" idx="12"/>
          </p:nvPr>
        </p:nvSpPr>
        <p:spPr/>
        <p:txBody>
          <a:bodyPr/>
          <a:lstStyle/>
          <a:p>
            <a:fld id="{50F67357-4EEC-1B49-AA6B-C18A5D9CBD8B}" type="slidenum">
              <a:rPr lang="en-US" smtClean="0"/>
              <a:t>‹#›</a:t>
            </a:fld>
            <a:endParaRPr lang="en-US"/>
          </a:p>
        </p:txBody>
      </p:sp>
    </p:spTree>
    <p:extLst>
      <p:ext uri="{BB962C8B-B14F-4D97-AF65-F5344CB8AC3E}">
        <p14:creationId xmlns:p14="http://schemas.microsoft.com/office/powerpoint/2010/main" val="416486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2802B9-A45A-414D-8441-C2A30A6840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150E22-AC87-6D48-9C0A-0200AF8A99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2A95F5-1711-384E-8E8D-E1D0A9C34E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79FB7-AC6F-A548-8C87-B7A8229EC501}" type="datetimeFigureOut">
              <a:rPr lang="en-US" smtClean="0"/>
              <a:t>12/1/2021</a:t>
            </a:fld>
            <a:endParaRPr lang="en-US"/>
          </a:p>
        </p:txBody>
      </p:sp>
      <p:sp>
        <p:nvSpPr>
          <p:cNvPr id="5" name="Footer Placeholder 4">
            <a:extLst>
              <a:ext uri="{FF2B5EF4-FFF2-40B4-BE49-F238E27FC236}">
                <a16:creationId xmlns:a16="http://schemas.microsoft.com/office/drawing/2014/main" id="{34AE49EF-0C1A-3F40-9A4A-789B1D4A2A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EF737E-5736-0F49-A7E0-24B18DFB1E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67357-4EEC-1B49-AA6B-C18A5D9CBD8B}" type="slidenum">
              <a:rPr lang="en-US" smtClean="0"/>
              <a:t>‹#›</a:t>
            </a:fld>
            <a:endParaRPr lang="en-US"/>
          </a:p>
        </p:txBody>
      </p:sp>
    </p:spTree>
    <p:extLst>
      <p:ext uri="{BB962C8B-B14F-4D97-AF65-F5344CB8AC3E}">
        <p14:creationId xmlns:p14="http://schemas.microsoft.com/office/powerpoint/2010/main" val="203332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2A7D-9FF0-4447-ADCF-D1B37CBC1A44}"/>
              </a:ext>
            </a:extLst>
          </p:cNvPr>
          <p:cNvSpPr>
            <a:spLocks noGrp="1"/>
          </p:cNvSpPr>
          <p:nvPr>
            <p:ph type="ctrTitle"/>
          </p:nvPr>
        </p:nvSpPr>
        <p:spPr/>
        <p:txBody>
          <a:bodyPr/>
          <a:lstStyle/>
          <a:p>
            <a:r>
              <a:rPr lang="en-US" dirty="0"/>
              <a:t>Prophecy</a:t>
            </a:r>
          </a:p>
        </p:txBody>
      </p:sp>
      <p:sp>
        <p:nvSpPr>
          <p:cNvPr id="3" name="Subtitle 2">
            <a:extLst>
              <a:ext uri="{FF2B5EF4-FFF2-40B4-BE49-F238E27FC236}">
                <a16:creationId xmlns:a16="http://schemas.microsoft.com/office/drawing/2014/main" id="{2349D885-D0F4-3A4B-86F5-766D1EB25119}"/>
              </a:ext>
            </a:extLst>
          </p:cNvPr>
          <p:cNvSpPr>
            <a:spLocks noGrp="1"/>
          </p:cNvSpPr>
          <p:nvPr>
            <p:ph type="subTitle" idx="1"/>
          </p:nvPr>
        </p:nvSpPr>
        <p:spPr/>
        <p:txBody>
          <a:bodyPr>
            <a:normAutofit/>
          </a:bodyPr>
          <a:lstStyle/>
          <a:p>
            <a:r>
              <a:rPr lang="en-US" sz="4400" dirty="0"/>
              <a:t>Daniel 9: 24-27</a:t>
            </a:r>
          </a:p>
        </p:txBody>
      </p:sp>
    </p:spTree>
    <p:extLst>
      <p:ext uri="{BB962C8B-B14F-4D97-AF65-F5344CB8AC3E}">
        <p14:creationId xmlns:p14="http://schemas.microsoft.com/office/powerpoint/2010/main" val="22667367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117-0202-C14B-A36B-10E44372C80D}"/>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52369F02-70B1-DE40-B9C7-50B777A793C1}"/>
              </a:ext>
            </a:extLst>
          </p:cNvPr>
          <p:cNvSpPr>
            <a:spLocks noGrp="1"/>
          </p:cNvSpPr>
          <p:nvPr>
            <p:ph idx="1"/>
          </p:nvPr>
        </p:nvSpPr>
        <p:spPr/>
        <p:txBody>
          <a:bodyPr>
            <a:normAutofit fontScale="85000" lnSpcReduction="10000"/>
          </a:bodyPr>
          <a:lstStyle/>
          <a:p>
            <a:r>
              <a:rPr lang="en-US" sz="4400" dirty="0"/>
              <a:t>How many months from the 2</a:t>
            </a:r>
            <a:r>
              <a:rPr lang="en-US" sz="4400" baseline="30000" dirty="0"/>
              <a:t>nd</a:t>
            </a:r>
            <a:r>
              <a:rPr lang="en-US" sz="4400" dirty="0"/>
              <a:t> to the 7</a:t>
            </a:r>
            <a:r>
              <a:rPr lang="en-US" sz="4400" baseline="30000" dirty="0"/>
              <a:t>th</a:t>
            </a:r>
            <a:r>
              <a:rPr lang="en-US" sz="4400" dirty="0"/>
              <a:t> month?</a:t>
            </a:r>
          </a:p>
          <a:p>
            <a:pPr lvl="1"/>
            <a:r>
              <a:rPr lang="en-US" sz="4000" dirty="0"/>
              <a:t>5 is the correct number</a:t>
            </a:r>
          </a:p>
          <a:p>
            <a:r>
              <a:rPr lang="en-US" sz="4400" dirty="0"/>
              <a:t>Genesis 8: 2-3</a:t>
            </a:r>
          </a:p>
          <a:p>
            <a:pPr lvl="1"/>
            <a:r>
              <a:rPr lang="en-US" sz="4000" dirty="0"/>
              <a:t>How many days from the start of the flood until the Ark rested on Mount Ararat?</a:t>
            </a:r>
          </a:p>
          <a:p>
            <a:pPr lvl="1"/>
            <a:r>
              <a:rPr lang="en-US" sz="4000" dirty="0"/>
              <a:t>150… 150 days divided by 5 months equals 30 days per month</a:t>
            </a:r>
          </a:p>
          <a:p>
            <a:pPr lvl="1"/>
            <a:r>
              <a:rPr lang="en-US" sz="4000" dirty="0"/>
              <a:t>30 days multiplied by 12 months equals… 360 days a Biblical year </a:t>
            </a:r>
          </a:p>
        </p:txBody>
      </p:sp>
    </p:spTree>
    <p:extLst>
      <p:ext uri="{BB962C8B-B14F-4D97-AF65-F5344CB8AC3E}">
        <p14:creationId xmlns:p14="http://schemas.microsoft.com/office/powerpoint/2010/main" val="175099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63294-F5B3-1D4C-98F0-B68235956BDD}"/>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2B7C9F88-F70F-3B44-9F89-5A917021B069}"/>
              </a:ext>
            </a:extLst>
          </p:cNvPr>
          <p:cNvSpPr>
            <a:spLocks noGrp="1"/>
          </p:cNvSpPr>
          <p:nvPr>
            <p:ph idx="1"/>
          </p:nvPr>
        </p:nvSpPr>
        <p:spPr/>
        <p:txBody>
          <a:bodyPr>
            <a:normAutofit fontScale="92500" lnSpcReduction="20000"/>
          </a:bodyPr>
          <a:lstStyle/>
          <a:p>
            <a:r>
              <a:rPr lang="en-US" sz="4400" dirty="0"/>
              <a:t>Why is this important for us to know?</a:t>
            </a:r>
          </a:p>
          <a:p>
            <a:pPr lvl="1"/>
            <a:r>
              <a:rPr lang="en-US" sz="4000" dirty="0"/>
              <a:t>This prophecy points ahead to the Tribulation period</a:t>
            </a:r>
          </a:p>
          <a:p>
            <a:pPr lvl="1"/>
            <a:r>
              <a:rPr lang="en-US" sz="4000" dirty="0"/>
              <a:t>Daniel 7: 25</a:t>
            </a:r>
          </a:p>
          <a:p>
            <a:pPr lvl="2"/>
            <a:r>
              <a:rPr lang="en-US" sz="3600" dirty="0"/>
              <a:t>Time; times and half a time</a:t>
            </a:r>
          </a:p>
          <a:p>
            <a:pPr lvl="1"/>
            <a:r>
              <a:rPr lang="en-US" sz="4000" dirty="0"/>
              <a:t>Revelation 13: 5</a:t>
            </a:r>
          </a:p>
          <a:p>
            <a:pPr lvl="2"/>
            <a:r>
              <a:rPr lang="en-US" sz="3600" dirty="0"/>
              <a:t>“Authority to act 42 months”</a:t>
            </a:r>
          </a:p>
          <a:p>
            <a:pPr lvl="1"/>
            <a:r>
              <a:rPr lang="en-US" sz="4000" dirty="0"/>
              <a:t>Revelation 12: 6</a:t>
            </a:r>
          </a:p>
          <a:p>
            <a:pPr lvl="2"/>
            <a:r>
              <a:rPr lang="en-US" sz="3600" dirty="0"/>
              <a:t>1260 days</a:t>
            </a:r>
          </a:p>
        </p:txBody>
      </p:sp>
    </p:spTree>
    <p:extLst>
      <p:ext uri="{BB962C8B-B14F-4D97-AF65-F5344CB8AC3E}">
        <p14:creationId xmlns:p14="http://schemas.microsoft.com/office/powerpoint/2010/main" val="386674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9144D-7A03-6243-B2A3-B217EBA3958E}"/>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02B861CF-1B04-A543-971D-857E2442CD48}"/>
              </a:ext>
            </a:extLst>
          </p:cNvPr>
          <p:cNvSpPr>
            <a:spLocks noGrp="1"/>
          </p:cNvSpPr>
          <p:nvPr>
            <p:ph idx="1"/>
          </p:nvPr>
        </p:nvSpPr>
        <p:spPr/>
        <p:txBody>
          <a:bodyPr>
            <a:normAutofit/>
          </a:bodyPr>
          <a:lstStyle/>
          <a:p>
            <a:r>
              <a:rPr lang="en-US" sz="4400" dirty="0"/>
              <a:t>Time; times and half a time</a:t>
            </a:r>
          </a:p>
          <a:p>
            <a:pPr lvl="1"/>
            <a:r>
              <a:rPr lang="en-US" sz="4000" dirty="0"/>
              <a:t>3 ½ years</a:t>
            </a:r>
          </a:p>
          <a:p>
            <a:pPr lvl="1"/>
            <a:r>
              <a:rPr lang="en-US" sz="4000" dirty="0"/>
              <a:t>3.5 multiplied by 360 days equals… 1,260 days</a:t>
            </a:r>
          </a:p>
          <a:p>
            <a:r>
              <a:rPr lang="en-US" sz="4400" dirty="0"/>
              <a:t>42 months</a:t>
            </a:r>
          </a:p>
          <a:p>
            <a:pPr lvl="1"/>
            <a:r>
              <a:rPr lang="en-US" sz="4000" dirty="0"/>
              <a:t>42 multiplied by 30 equals… 1,260 days</a:t>
            </a:r>
          </a:p>
          <a:p>
            <a:r>
              <a:rPr lang="en-US" sz="4400" dirty="0"/>
              <a:t>1,260 days equals 42 months or 3 ½ years</a:t>
            </a:r>
          </a:p>
        </p:txBody>
      </p:sp>
    </p:spTree>
    <p:extLst>
      <p:ext uri="{BB962C8B-B14F-4D97-AF65-F5344CB8AC3E}">
        <p14:creationId xmlns:p14="http://schemas.microsoft.com/office/powerpoint/2010/main" val="171846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885E-3071-A541-A94B-705DDBE60887}"/>
              </a:ext>
            </a:extLst>
          </p:cNvPr>
          <p:cNvSpPr>
            <a:spLocks noGrp="1"/>
          </p:cNvSpPr>
          <p:nvPr>
            <p:ph type="title"/>
          </p:nvPr>
        </p:nvSpPr>
        <p:spPr/>
        <p:txBody>
          <a:bodyPr/>
          <a:lstStyle/>
          <a:p>
            <a:pPr algn="ctr"/>
            <a:r>
              <a:rPr lang="en-US" b="1" dirty="0"/>
              <a:t>Lesson to be learned</a:t>
            </a:r>
          </a:p>
        </p:txBody>
      </p:sp>
      <p:sp>
        <p:nvSpPr>
          <p:cNvPr id="3" name="Content Placeholder 2">
            <a:extLst>
              <a:ext uri="{FF2B5EF4-FFF2-40B4-BE49-F238E27FC236}">
                <a16:creationId xmlns:a16="http://schemas.microsoft.com/office/drawing/2014/main" id="{6BF3F588-62BA-5345-AA36-0AAFCAC923DE}"/>
              </a:ext>
            </a:extLst>
          </p:cNvPr>
          <p:cNvSpPr>
            <a:spLocks noGrp="1"/>
          </p:cNvSpPr>
          <p:nvPr>
            <p:ph idx="1"/>
          </p:nvPr>
        </p:nvSpPr>
        <p:spPr/>
        <p:txBody>
          <a:bodyPr>
            <a:normAutofit fontScale="77500" lnSpcReduction="20000"/>
          </a:bodyPr>
          <a:lstStyle/>
          <a:p>
            <a:r>
              <a:rPr lang="en-US" sz="4400" dirty="0"/>
              <a:t>Lesson # 1</a:t>
            </a:r>
          </a:p>
          <a:p>
            <a:pPr lvl="1"/>
            <a:r>
              <a:rPr lang="en-US" sz="4000" dirty="0"/>
              <a:t>God does not give suggestions</a:t>
            </a:r>
          </a:p>
          <a:p>
            <a:pPr lvl="1"/>
            <a:r>
              <a:rPr lang="en-US" sz="4000" dirty="0"/>
              <a:t>Rather He issues commands</a:t>
            </a:r>
          </a:p>
          <a:p>
            <a:pPr lvl="2"/>
            <a:r>
              <a:rPr lang="en-US" sz="3600" dirty="0"/>
              <a:t>“It has been decreed”</a:t>
            </a:r>
          </a:p>
          <a:p>
            <a:r>
              <a:rPr lang="en-US" sz="4400" dirty="0"/>
              <a:t>Promise… John 3: 16…</a:t>
            </a:r>
          </a:p>
          <a:p>
            <a:pPr lvl="1"/>
            <a:r>
              <a:rPr lang="en-US" sz="4000" dirty="0"/>
              <a:t>Whoever believes in Jesus as their only hope of salvation</a:t>
            </a:r>
          </a:p>
          <a:p>
            <a:pPr lvl="1"/>
            <a:r>
              <a:rPr lang="en-US" sz="4000" dirty="0"/>
              <a:t>Will not perish… but have eternal life</a:t>
            </a:r>
          </a:p>
          <a:p>
            <a:r>
              <a:rPr lang="en-US" sz="4400" dirty="0"/>
              <a:t>Promise… John 3: 36</a:t>
            </a:r>
          </a:p>
          <a:p>
            <a:pPr lvl="1"/>
            <a:r>
              <a:rPr lang="en-US" sz="4000" dirty="0"/>
              <a:t>Whoever does not obey the Son… will not see life</a:t>
            </a:r>
          </a:p>
          <a:p>
            <a:pPr lvl="1"/>
            <a:r>
              <a:rPr lang="en-US" sz="4000" dirty="0"/>
              <a:t>But the wrath of God abides on him</a:t>
            </a:r>
          </a:p>
          <a:p>
            <a:endParaRPr lang="en-US" sz="4400" dirty="0"/>
          </a:p>
        </p:txBody>
      </p:sp>
    </p:spTree>
    <p:extLst>
      <p:ext uri="{BB962C8B-B14F-4D97-AF65-F5344CB8AC3E}">
        <p14:creationId xmlns:p14="http://schemas.microsoft.com/office/powerpoint/2010/main" val="421014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E0E6E-F601-9A47-8C92-F2C544FE78BE}"/>
              </a:ext>
            </a:extLst>
          </p:cNvPr>
          <p:cNvSpPr>
            <a:spLocks noGrp="1"/>
          </p:cNvSpPr>
          <p:nvPr>
            <p:ph type="title"/>
          </p:nvPr>
        </p:nvSpPr>
        <p:spPr/>
        <p:txBody>
          <a:bodyPr/>
          <a:lstStyle/>
          <a:p>
            <a:pPr algn="ctr"/>
            <a:r>
              <a:rPr lang="en-US" b="1" dirty="0"/>
              <a:t>Promise</a:t>
            </a:r>
          </a:p>
        </p:txBody>
      </p:sp>
      <p:sp>
        <p:nvSpPr>
          <p:cNvPr id="3" name="Content Placeholder 2">
            <a:extLst>
              <a:ext uri="{FF2B5EF4-FFF2-40B4-BE49-F238E27FC236}">
                <a16:creationId xmlns:a16="http://schemas.microsoft.com/office/drawing/2014/main" id="{042526A3-B0FF-6D47-82F3-4F00094AC41A}"/>
              </a:ext>
            </a:extLst>
          </p:cNvPr>
          <p:cNvSpPr>
            <a:spLocks noGrp="1"/>
          </p:cNvSpPr>
          <p:nvPr>
            <p:ph idx="1"/>
          </p:nvPr>
        </p:nvSpPr>
        <p:spPr/>
        <p:txBody>
          <a:bodyPr>
            <a:normAutofit lnSpcReduction="10000"/>
          </a:bodyPr>
          <a:lstStyle/>
          <a:p>
            <a:r>
              <a:rPr lang="en-US" sz="4400" dirty="0"/>
              <a:t>John 1: 12-13 But as many as received Him, to them He gave the right to become children of God, even to those who believed on His name, who were born, not of blood, nor of the will of the flesh, nor of the will of man but…</a:t>
            </a:r>
          </a:p>
          <a:p>
            <a:pPr marL="0" indent="0" algn="ctr">
              <a:buNone/>
            </a:pPr>
            <a:r>
              <a:rPr lang="en-US" sz="6600" dirty="0">
                <a:solidFill>
                  <a:srgbClr val="FF0000"/>
                </a:solidFill>
              </a:rPr>
              <a:t>Of God</a:t>
            </a:r>
          </a:p>
        </p:txBody>
      </p:sp>
    </p:spTree>
    <p:extLst>
      <p:ext uri="{BB962C8B-B14F-4D97-AF65-F5344CB8AC3E}">
        <p14:creationId xmlns:p14="http://schemas.microsoft.com/office/powerpoint/2010/main" val="307643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7969-2516-8F44-8F63-F0BEF142980A}"/>
              </a:ext>
            </a:extLst>
          </p:cNvPr>
          <p:cNvSpPr>
            <a:spLocks noGrp="1"/>
          </p:cNvSpPr>
          <p:nvPr>
            <p:ph type="title"/>
          </p:nvPr>
        </p:nvSpPr>
        <p:spPr/>
        <p:txBody>
          <a:bodyPr/>
          <a:lstStyle/>
          <a:p>
            <a:pPr algn="ctr"/>
            <a:r>
              <a:rPr lang="en-US" b="1" dirty="0"/>
              <a:t>Prophecy</a:t>
            </a:r>
          </a:p>
        </p:txBody>
      </p:sp>
      <p:sp>
        <p:nvSpPr>
          <p:cNvPr id="3" name="Content Placeholder 2">
            <a:extLst>
              <a:ext uri="{FF2B5EF4-FFF2-40B4-BE49-F238E27FC236}">
                <a16:creationId xmlns:a16="http://schemas.microsoft.com/office/drawing/2014/main" id="{E5DFCE8E-CF4C-504A-9FF9-3EAED40856A7}"/>
              </a:ext>
            </a:extLst>
          </p:cNvPr>
          <p:cNvSpPr>
            <a:spLocks noGrp="1"/>
          </p:cNvSpPr>
          <p:nvPr>
            <p:ph idx="1"/>
          </p:nvPr>
        </p:nvSpPr>
        <p:spPr/>
        <p:txBody>
          <a:bodyPr>
            <a:normAutofit/>
          </a:bodyPr>
          <a:lstStyle/>
          <a:p>
            <a:r>
              <a:rPr lang="en-US" sz="4400" dirty="0"/>
              <a:t>Things to note about this prophecy</a:t>
            </a:r>
          </a:p>
          <a:p>
            <a:pPr lvl="1"/>
            <a:r>
              <a:rPr lang="en-US" sz="4000" dirty="0"/>
              <a:t>Not about Vs 2 of Daniel</a:t>
            </a:r>
          </a:p>
          <a:p>
            <a:pPr lvl="2"/>
            <a:r>
              <a:rPr lang="en-US" sz="3600" dirty="0"/>
              <a:t>Did some Jews go back to Jerusalem according the word of Jeremiah the prophet?</a:t>
            </a:r>
          </a:p>
          <a:p>
            <a:pPr lvl="2"/>
            <a:r>
              <a:rPr lang="en-US" sz="3600" dirty="0"/>
              <a:t>Yes… Ezra 1: 1-4</a:t>
            </a:r>
          </a:p>
          <a:p>
            <a:r>
              <a:rPr lang="en-US" sz="4400" dirty="0"/>
              <a:t>Vs 24</a:t>
            </a:r>
          </a:p>
          <a:p>
            <a:pPr lvl="1"/>
            <a:r>
              <a:rPr lang="en-US" sz="4000" dirty="0"/>
              <a:t>70 units of 7… (years) or 490 years</a:t>
            </a:r>
          </a:p>
        </p:txBody>
      </p:sp>
    </p:spTree>
    <p:extLst>
      <p:ext uri="{BB962C8B-B14F-4D97-AF65-F5344CB8AC3E}">
        <p14:creationId xmlns:p14="http://schemas.microsoft.com/office/powerpoint/2010/main" val="82208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FB2E8-33F1-0044-8709-29A4A01A32C0}"/>
              </a:ext>
            </a:extLst>
          </p:cNvPr>
          <p:cNvSpPr>
            <a:spLocks noGrp="1"/>
          </p:cNvSpPr>
          <p:nvPr>
            <p:ph type="title"/>
          </p:nvPr>
        </p:nvSpPr>
        <p:spPr/>
        <p:txBody>
          <a:bodyPr/>
          <a:lstStyle/>
          <a:p>
            <a:pPr algn="ctr"/>
            <a:r>
              <a:rPr lang="en-US" b="1" dirty="0"/>
              <a:t>Prophecy</a:t>
            </a:r>
          </a:p>
        </p:txBody>
      </p:sp>
      <p:sp>
        <p:nvSpPr>
          <p:cNvPr id="3" name="Content Placeholder 2">
            <a:extLst>
              <a:ext uri="{FF2B5EF4-FFF2-40B4-BE49-F238E27FC236}">
                <a16:creationId xmlns:a16="http://schemas.microsoft.com/office/drawing/2014/main" id="{701D46B1-0EBB-6F4E-9AD8-9C48ED23C424}"/>
              </a:ext>
            </a:extLst>
          </p:cNvPr>
          <p:cNvSpPr>
            <a:spLocks noGrp="1"/>
          </p:cNvSpPr>
          <p:nvPr>
            <p:ph idx="1"/>
          </p:nvPr>
        </p:nvSpPr>
        <p:spPr/>
        <p:txBody>
          <a:bodyPr>
            <a:normAutofit lnSpcReduction="10000"/>
          </a:bodyPr>
          <a:lstStyle/>
          <a:p>
            <a:r>
              <a:rPr lang="en-US" sz="4400" dirty="0"/>
              <a:t>Vs 24</a:t>
            </a:r>
          </a:p>
          <a:p>
            <a:pPr lvl="1"/>
            <a:r>
              <a:rPr lang="en-US" sz="4000" dirty="0"/>
              <a:t>Have been decreed</a:t>
            </a:r>
          </a:p>
          <a:p>
            <a:pPr lvl="1"/>
            <a:r>
              <a:rPr lang="en-US" sz="4000" dirty="0"/>
              <a:t>By Divine declaration</a:t>
            </a:r>
          </a:p>
          <a:p>
            <a:r>
              <a:rPr lang="en-US" sz="4400" dirty="0"/>
              <a:t>What was decreed</a:t>
            </a:r>
          </a:p>
          <a:p>
            <a:pPr lvl="1"/>
            <a:r>
              <a:rPr lang="en-US" sz="4000" dirty="0"/>
              <a:t>6 things</a:t>
            </a:r>
          </a:p>
          <a:p>
            <a:r>
              <a:rPr lang="en-US" sz="4400" dirty="0"/>
              <a:t>3 negatives</a:t>
            </a:r>
          </a:p>
          <a:p>
            <a:r>
              <a:rPr lang="en-US" sz="4400" dirty="0"/>
              <a:t>3 Positives</a:t>
            </a:r>
          </a:p>
        </p:txBody>
      </p:sp>
    </p:spTree>
    <p:extLst>
      <p:ext uri="{BB962C8B-B14F-4D97-AF65-F5344CB8AC3E}">
        <p14:creationId xmlns:p14="http://schemas.microsoft.com/office/powerpoint/2010/main" val="16656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56D0-6AF8-E045-A3A4-25B3EEA860B1}"/>
              </a:ext>
            </a:extLst>
          </p:cNvPr>
          <p:cNvSpPr>
            <a:spLocks noGrp="1"/>
          </p:cNvSpPr>
          <p:nvPr>
            <p:ph type="title"/>
          </p:nvPr>
        </p:nvSpPr>
        <p:spPr/>
        <p:txBody>
          <a:bodyPr/>
          <a:lstStyle/>
          <a:p>
            <a:pPr algn="ctr"/>
            <a:r>
              <a:rPr lang="en-US" b="1" dirty="0"/>
              <a:t>Prophecy</a:t>
            </a:r>
          </a:p>
        </p:txBody>
      </p:sp>
      <p:sp>
        <p:nvSpPr>
          <p:cNvPr id="3" name="Content Placeholder 2">
            <a:extLst>
              <a:ext uri="{FF2B5EF4-FFF2-40B4-BE49-F238E27FC236}">
                <a16:creationId xmlns:a16="http://schemas.microsoft.com/office/drawing/2014/main" id="{5B303152-2602-C44D-A1EE-713B354873DD}"/>
              </a:ext>
            </a:extLst>
          </p:cNvPr>
          <p:cNvSpPr>
            <a:spLocks noGrp="1"/>
          </p:cNvSpPr>
          <p:nvPr>
            <p:ph idx="1"/>
          </p:nvPr>
        </p:nvSpPr>
        <p:spPr/>
        <p:txBody>
          <a:bodyPr>
            <a:normAutofit fontScale="92500" lnSpcReduction="10000"/>
          </a:bodyPr>
          <a:lstStyle/>
          <a:p>
            <a:r>
              <a:rPr lang="en-US" sz="4400" dirty="0"/>
              <a:t>3 Negatives</a:t>
            </a:r>
          </a:p>
          <a:p>
            <a:pPr lvl="1"/>
            <a:r>
              <a:rPr lang="en-US" sz="4000" dirty="0"/>
              <a:t>Finish the transgression</a:t>
            </a:r>
          </a:p>
          <a:p>
            <a:pPr lvl="1"/>
            <a:r>
              <a:rPr lang="en-US" sz="4000" dirty="0"/>
              <a:t>Make an end to sin(s)</a:t>
            </a:r>
          </a:p>
          <a:p>
            <a:pPr lvl="1"/>
            <a:r>
              <a:rPr lang="en-US" sz="4000" dirty="0"/>
              <a:t>Make atonement for iniquity</a:t>
            </a:r>
          </a:p>
          <a:p>
            <a:r>
              <a:rPr lang="en-US" sz="4400" dirty="0"/>
              <a:t>3 Positives</a:t>
            </a:r>
          </a:p>
          <a:p>
            <a:pPr lvl="1"/>
            <a:r>
              <a:rPr lang="en-US" sz="4000" dirty="0"/>
              <a:t>Bring in everlasting righteousness</a:t>
            </a:r>
          </a:p>
          <a:p>
            <a:pPr lvl="1"/>
            <a:r>
              <a:rPr lang="en-US" sz="4000" dirty="0"/>
              <a:t>Seal up vision and prophecy</a:t>
            </a:r>
          </a:p>
          <a:p>
            <a:pPr lvl="1"/>
            <a:r>
              <a:rPr lang="en-US" sz="4000" dirty="0"/>
              <a:t>Anoint the most holy place</a:t>
            </a:r>
          </a:p>
        </p:txBody>
      </p:sp>
    </p:spTree>
    <p:extLst>
      <p:ext uri="{BB962C8B-B14F-4D97-AF65-F5344CB8AC3E}">
        <p14:creationId xmlns:p14="http://schemas.microsoft.com/office/powerpoint/2010/main" val="102949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FACFF-36A2-4641-890A-51515008210C}"/>
              </a:ext>
            </a:extLst>
          </p:cNvPr>
          <p:cNvSpPr>
            <a:spLocks noGrp="1"/>
          </p:cNvSpPr>
          <p:nvPr>
            <p:ph type="title"/>
          </p:nvPr>
        </p:nvSpPr>
        <p:spPr/>
        <p:txBody>
          <a:bodyPr/>
          <a:lstStyle/>
          <a:p>
            <a:pPr algn="ctr"/>
            <a:r>
              <a:rPr lang="en-US" b="1" dirty="0"/>
              <a:t>Prophecy</a:t>
            </a:r>
          </a:p>
        </p:txBody>
      </p:sp>
      <p:sp>
        <p:nvSpPr>
          <p:cNvPr id="3" name="Content Placeholder 2">
            <a:extLst>
              <a:ext uri="{FF2B5EF4-FFF2-40B4-BE49-F238E27FC236}">
                <a16:creationId xmlns:a16="http://schemas.microsoft.com/office/drawing/2014/main" id="{F645AAAD-9EA1-B648-B918-DF62B2887A9B}"/>
              </a:ext>
            </a:extLst>
          </p:cNvPr>
          <p:cNvSpPr>
            <a:spLocks noGrp="1"/>
          </p:cNvSpPr>
          <p:nvPr>
            <p:ph idx="1"/>
          </p:nvPr>
        </p:nvSpPr>
        <p:spPr/>
        <p:txBody>
          <a:bodyPr>
            <a:normAutofit fontScale="92500" lnSpcReduction="10000"/>
          </a:bodyPr>
          <a:lstStyle/>
          <a:p>
            <a:r>
              <a:rPr lang="en-US" sz="4400" dirty="0"/>
              <a:t>Three timeframes Vs 25</a:t>
            </a:r>
          </a:p>
          <a:p>
            <a:pPr lvl="1"/>
            <a:r>
              <a:rPr lang="en-US" sz="4000" dirty="0"/>
              <a:t>7 weeks or 49 years</a:t>
            </a:r>
          </a:p>
          <a:p>
            <a:pPr lvl="1"/>
            <a:r>
              <a:rPr lang="en-US" sz="4000" dirty="0"/>
              <a:t>62 weeks or 434 years</a:t>
            </a:r>
          </a:p>
          <a:p>
            <a:pPr lvl="2"/>
            <a:r>
              <a:rPr lang="en-US" sz="3600" dirty="0"/>
              <a:t>These two timeframes equal 483 years</a:t>
            </a:r>
          </a:p>
          <a:p>
            <a:pPr lvl="1"/>
            <a:r>
              <a:rPr lang="en-US" sz="4000" dirty="0"/>
              <a:t>1 week or 7 years</a:t>
            </a:r>
          </a:p>
          <a:p>
            <a:r>
              <a:rPr lang="en-US" sz="4400" dirty="0"/>
              <a:t>Two characters</a:t>
            </a:r>
          </a:p>
          <a:p>
            <a:pPr lvl="1"/>
            <a:r>
              <a:rPr lang="en-US" sz="4000" dirty="0"/>
              <a:t>Messiah the Prince Vs 25</a:t>
            </a:r>
          </a:p>
          <a:p>
            <a:pPr lvl="1"/>
            <a:r>
              <a:rPr lang="en-US" sz="4000" dirty="0"/>
              <a:t>The prince who is to come Vs 26</a:t>
            </a:r>
          </a:p>
        </p:txBody>
      </p:sp>
    </p:spTree>
    <p:extLst>
      <p:ext uri="{BB962C8B-B14F-4D97-AF65-F5344CB8AC3E}">
        <p14:creationId xmlns:p14="http://schemas.microsoft.com/office/powerpoint/2010/main" val="412584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F224-982A-814F-98B8-83862B38762E}"/>
              </a:ext>
            </a:extLst>
          </p:cNvPr>
          <p:cNvSpPr>
            <a:spLocks noGrp="1"/>
          </p:cNvSpPr>
          <p:nvPr>
            <p:ph type="title"/>
          </p:nvPr>
        </p:nvSpPr>
        <p:spPr/>
        <p:txBody>
          <a:bodyPr/>
          <a:lstStyle/>
          <a:p>
            <a:pPr algn="ctr"/>
            <a:r>
              <a:rPr lang="en-US" b="1" dirty="0"/>
              <a:t>Prophecy</a:t>
            </a:r>
          </a:p>
        </p:txBody>
      </p:sp>
      <p:sp>
        <p:nvSpPr>
          <p:cNvPr id="3" name="Content Placeholder 2">
            <a:extLst>
              <a:ext uri="{FF2B5EF4-FFF2-40B4-BE49-F238E27FC236}">
                <a16:creationId xmlns:a16="http://schemas.microsoft.com/office/drawing/2014/main" id="{2A3DB389-7F3C-984D-B336-20983C998E25}"/>
              </a:ext>
            </a:extLst>
          </p:cNvPr>
          <p:cNvSpPr>
            <a:spLocks noGrp="1"/>
          </p:cNvSpPr>
          <p:nvPr>
            <p:ph idx="1"/>
          </p:nvPr>
        </p:nvSpPr>
        <p:spPr/>
        <p:txBody>
          <a:bodyPr>
            <a:normAutofit/>
          </a:bodyPr>
          <a:lstStyle/>
          <a:p>
            <a:r>
              <a:rPr lang="en-US" sz="4400" dirty="0"/>
              <a:t>Two people groups</a:t>
            </a:r>
          </a:p>
          <a:p>
            <a:pPr lvl="1"/>
            <a:r>
              <a:rPr lang="en-US" sz="4000" dirty="0"/>
              <a:t>Vs 24….your people</a:t>
            </a:r>
          </a:p>
          <a:p>
            <a:pPr lvl="1"/>
            <a:r>
              <a:rPr lang="en-US" sz="4000" dirty="0"/>
              <a:t>Vs 26….the people of the prince to come</a:t>
            </a:r>
          </a:p>
          <a:p>
            <a:r>
              <a:rPr lang="en-US" sz="4400" dirty="0"/>
              <a:t>One complete destruction</a:t>
            </a:r>
          </a:p>
          <a:p>
            <a:pPr lvl="1"/>
            <a:r>
              <a:rPr lang="en-US" sz="4000" dirty="0"/>
              <a:t>Of the one who makes desolate Vs 27</a:t>
            </a:r>
          </a:p>
        </p:txBody>
      </p:sp>
    </p:spTree>
    <p:extLst>
      <p:ext uri="{BB962C8B-B14F-4D97-AF65-F5344CB8AC3E}">
        <p14:creationId xmlns:p14="http://schemas.microsoft.com/office/powerpoint/2010/main" val="776790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6F7B6-C60A-9A46-9852-081009149582}"/>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7DF21347-058F-1546-9E23-A877312F56DA}"/>
              </a:ext>
            </a:extLst>
          </p:cNvPr>
          <p:cNvSpPr>
            <a:spLocks noGrp="1"/>
          </p:cNvSpPr>
          <p:nvPr>
            <p:ph idx="1"/>
          </p:nvPr>
        </p:nvSpPr>
        <p:spPr/>
        <p:txBody>
          <a:bodyPr>
            <a:normAutofit fontScale="92500"/>
          </a:bodyPr>
          <a:lstStyle/>
          <a:p>
            <a:r>
              <a:rPr lang="en-US" sz="4400" dirty="0"/>
              <a:t>Daniel 9: 24</a:t>
            </a:r>
          </a:p>
          <a:p>
            <a:pPr lvl="1"/>
            <a:r>
              <a:rPr lang="en-US" sz="4000" dirty="0"/>
              <a:t>70 weeks of years or units of 7</a:t>
            </a:r>
          </a:p>
          <a:p>
            <a:r>
              <a:rPr lang="en-US" sz="4400" dirty="0"/>
              <a:t>7 years is compared to one week or 7 days</a:t>
            </a:r>
          </a:p>
          <a:p>
            <a:pPr lvl="1"/>
            <a:r>
              <a:rPr lang="en-US" sz="4000" dirty="0"/>
              <a:t>Six days shalt thou labor and rest on the Sabbath</a:t>
            </a:r>
          </a:p>
          <a:p>
            <a:pPr lvl="1"/>
            <a:r>
              <a:rPr lang="en-US" sz="4000" dirty="0"/>
              <a:t>Lev 25: 1-4</a:t>
            </a:r>
          </a:p>
          <a:p>
            <a:pPr lvl="2"/>
            <a:r>
              <a:rPr lang="en-US" sz="3600" dirty="0"/>
              <a:t>The same with the land given to Israel</a:t>
            </a:r>
          </a:p>
          <a:p>
            <a:pPr lvl="2"/>
            <a:r>
              <a:rPr lang="en-US" sz="3600" dirty="0"/>
              <a:t>Work six years….rest one year</a:t>
            </a:r>
          </a:p>
        </p:txBody>
      </p:sp>
    </p:spTree>
    <p:extLst>
      <p:ext uri="{BB962C8B-B14F-4D97-AF65-F5344CB8AC3E}">
        <p14:creationId xmlns:p14="http://schemas.microsoft.com/office/powerpoint/2010/main" val="338372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262F6-F009-164B-8932-E3AD8AB4CF6A}"/>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4B03063A-5EC1-1343-B7DB-0359C4AAFAFD}"/>
              </a:ext>
            </a:extLst>
          </p:cNvPr>
          <p:cNvSpPr>
            <a:spLocks noGrp="1"/>
          </p:cNvSpPr>
          <p:nvPr>
            <p:ph idx="1"/>
          </p:nvPr>
        </p:nvSpPr>
        <p:spPr/>
        <p:txBody>
          <a:bodyPr>
            <a:normAutofit lnSpcReduction="10000"/>
          </a:bodyPr>
          <a:lstStyle/>
          <a:p>
            <a:r>
              <a:rPr lang="en-US" sz="4400" dirty="0"/>
              <a:t>If you do not</a:t>
            </a:r>
          </a:p>
          <a:p>
            <a:pPr lvl="1"/>
            <a:r>
              <a:rPr lang="en-US" sz="4000" dirty="0"/>
              <a:t>Leviticus 26: 14-15; 32-35</a:t>
            </a:r>
          </a:p>
          <a:p>
            <a:pPr lvl="2"/>
            <a:r>
              <a:rPr lang="en-US" sz="3600" dirty="0"/>
              <a:t>Enjoy its Sabbaths… Every 7</a:t>
            </a:r>
            <a:r>
              <a:rPr lang="en-US" sz="3600" baseline="30000" dirty="0"/>
              <a:t>th</a:t>
            </a:r>
            <a:r>
              <a:rPr lang="en-US" sz="3600" dirty="0"/>
              <a:t> year</a:t>
            </a:r>
          </a:p>
          <a:p>
            <a:pPr lvl="1"/>
            <a:r>
              <a:rPr lang="en-US" sz="4000" dirty="0"/>
              <a:t>II Chronicles 36: 17-21</a:t>
            </a:r>
          </a:p>
          <a:p>
            <a:r>
              <a:rPr lang="en-US" sz="4400" dirty="0"/>
              <a:t>In their 800 years as a nation</a:t>
            </a:r>
          </a:p>
          <a:p>
            <a:pPr lvl="1"/>
            <a:r>
              <a:rPr lang="en-US" sz="4000" dirty="0"/>
              <a:t>Israel violated 70 “weeks” of giving a Sabbath rest to the land which would equal 490 years</a:t>
            </a:r>
          </a:p>
          <a:p>
            <a:pPr lvl="1"/>
            <a:endParaRPr lang="en-US" sz="4000" dirty="0"/>
          </a:p>
        </p:txBody>
      </p:sp>
    </p:spTree>
    <p:extLst>
      <p:ext uri="{BB962C8B-B14F-4D97-AF65-F5344CB8AC3E}">
        <p14:creationId xmlns:p14="http://schemas.microsoft.com/office/powerpoint/2010/main" val="184935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207F3-6BEA-1B47-8B26-2085F6012700}"/>
              </a:ext>
            </a:extLst>
          </p:cNvPr>
          <p:cNvSpPr>
            <a:spLocks noGrp="1"/>
          </p:cNvSpPr>
          <p:nvPr>
            <p:ph type="title"/>
          </p:nvPr>
        </p:nvSpPr>
        <p:spPr/>
        <p:txBody>
          <a:bodyPr/>
          <a:lstStyle/>
          <a:p>
            <a:pPr algn="ctr"/>
            <a:r>
              <a:rPr lang="en-US" b="1" dirty="0"/>
              <a:t>70 Weeks</a:t>
            </a:r>
          </a:p>
        </p:txBody>
      </p:sp>
      <p:sp>
        <p:nvSpPr>
          <p:cNvPr id="3" name="Content Placeholder 2">
            <a:extLst>
              <a:ext uri="{FF2B5EF4-FFF2-40B4-BE49-F238E27FC236}">
                <a16:creationId xmlns:a16="http://schemas.microsoft.com/office/drawing/2014/main" id="{000D5399-B923-C04F-ADE1-8C016E693172}"/>
              </a:ext>
            </a:extLst>
          </p:cNvPr>
          <p:cNvSpPr>
            <a:spLocks noGrp="1"/>
          </p:cNvSpPr>
          <p:nvPr>
            <p:ph idx="1"/>
          </p:nvPr>
        </p:nvSpPr>
        <p:spPr/>
        <p:txBody>
          <a:bodyPr>
            <a:normAutofit fontScale="92500" lnSpcReduction="10000"/>
          </a:bodyPr>
          <a:lstStyle/>
          <a:p>
            <a:r>
              <a:rPr lang="en-US" sz="4400" dirty="0"/>
              <a:t>How long is a Biblical year?</a:t>
            </a:r>
          </a:p>
          <a:p>
            <a:pPr lvl="1"/>
            <a:r>
              <a:rPr lang="en-US" sz="4000" dirty="0"/>
              <a:t>365 days or some other number?</a:t>
            </a:r>
          </a:p>
          <a:p>
            <a:pPr lvl="1"/>
            <a:r>
              <a:rPr lang="en-US" sz="4000" dirty="0"/>
              <a:t>Genesis 7: 11</a:t>
            </a:r>
          </a:p>
          <a:p>
            <a:pPr lvl="2"/>
            <a:r>
              <a:rPr lang="en-US" sz="3600" dirty="0"/>
              <a:t>In the 2</a:t>
            </a:r>
            <a:r>
              <a:rPr lang="en-US" sz="3600" baseline="30000" dirty="0"/>
              <a:t>nd</a:t>
            </a:r>
            <a:r>
              <a:rPr lang="en-US" sz="3600" dirty="0"/>
              <a:t> month on the 17</a:t>
            </a:r>
            <a:r>
              <a:rPr lang="en-US" sz="3600" baseline="30000" dirty="0"/>
              <a:t>th</a:t>
            </a:r>
            <a:r>
              <a:rPr lang="en-US" sz="3600" dirty="0"/>
              <a:t> day</a:t>
            </a:r>
          </a:p>
          <a:p>
            <a:pPr lvl="2"/>
            <a:r>
              <a:rPr lang="en-US" sz="3600" dirty="0"/>
              <a:t>The flood came</a:t>
            </a:r>
          </a:p>
          <a:p>
            <a:r>
              <a:rPr lang="en-US" sz="4400" dirty="0"/>
              <a:t>Genesis 8: 4</a:t>
            </a:r>
          </a:p>
          <a:p>
            <a:pPr lvl="1"/>
            <a:r>
              <a:rPr lang="en-US" sz="4000" dirty="0"/>
              <a:t>In the 7</a:t>
            </a:r>
            <a:r>
              <a:rPr lang="en-US" sz="4000" baseline="30000" dirty="0"/>
              <a:t>th</a:t>
            </a:r>
            <a:r>
              <a:rPr lang="en-US" sz="4000" dirty="0"/>
              <a:t> month on the 17</a:t>
            </a:r>
            <a:r>
              <a:rPr lang="en-US" sz="4000" baseline="30000" dirty="0"/>
              <a:t>th</a:t>
            </a:r>
            <a:r>
              <a:rPr lang="en-US" sz="4000" dirty="0"/>
              <a:t> day </a:t>
            </a:r>
          </a:p>
          <a:p>
            <a:pPr lvl="1"/>
            <a:r>
              <a:rPr lang="en-US" sz="4000" dirty="0"/>
              <a:t>Flood receded</a:t>
            </a:r>
          </a:p>
        </p:txBody>
      </p:sp>
    </p:spTree>
    <p:extLst>
      <p:ext uri="{BB962C8B-B14F-4D97-AF65-F5344CB8AC3E}">
        <p14:creationId xmlns:p14="http://schemas.microsoft.com/office/powerpoint/2010/main" val="3257352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606</Words>
  <Application>Microsoft Office PowerPoint</Application>
  <PresentationFormat>Widescreen</PresentationFormat>
  <Paragraphs>102</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Prophecy</vt:lpstr>
      <vt:lpstr>Prophecy</vt:lpstr>
      <vt:lpstr>Prophecy</vt:lpstr>
      <vt:lpstr>Prophecy</vt:lpstr>
      <vt:lpstr>Prophecy</vt:lpstr>
      <vt:lpstr>Prophecy</vt:lpstr>
      <vt:lpstr>70 Weeks</vt:lpstr>
      <vt:lpstr>70 weeks</vt:lpstr>
      <vt:lpstr>70 Weeks</vt:lpstr>
      <vt:lpstr>70 Weeks</vt:lpstr>
      <vt:lpstr>70 Weeks</vt:lpstr>
      <vt:lpstr>70 Weeks</vt:lpstr>
      <vt:lpstr>Lesson to be learned</vt:lpstr>
      <vt:lpstr>Promise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Prophecy</dc:title>
  <dc:creator>Microsoft Office User</dc:creator>
  <cp:lastModifiedBy>Al Trepczyk</cp:lastModifiedBy>
  <cp:revision>23</cp:revision>
  <dcterms:created xsi:type="dcterms:W3CDTF">2021-07-10T23:38:58Z</dcterms:created>
  <dcterms:modified xsi:type="dcterms:W3CDTF">2021-12-01T17:23:04Z</dcterms:modified>
</cp:coreProperties>
</file>