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70" r:id="rId7"/>
    <p:sldId id="271" r:id="rId8"/>
    <p:sldId id="260" r:id="rId9"/>
    <p:sldId id="261" r:id="rId10"/>
    <p:sldId id="268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857"/>
  </p:normalViewPr>
  <p:slideViewPr>
    <p:cSldViewPr snapToGrid="0" snapToObjects="1">
      <p:cViewPr varScale="1">
        <p:scale>
          <a:sx n="78" d="100"/>
          <a:sy n="78" d="100"/>
        </p:scale>
        <p:origin x="8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A38EA-BD2A-6D4E-8143-0FA63780A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/>
          <a:lstStyle>
            <a:lvl1pPr algn="ctr">
              <a:defRPr sz="60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0B8E18-4618-8D40-A865-983FF4D1C2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800" baseline="0"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0238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B7F4B-6EFB-C349-96BD-DBBFD6FF8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57D12-109F-F64B-A2BE-454AAA5D1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32F97-65DA-D140-961D-3EA02B30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587ED-6F83-2542-A848-88B4B9013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7145A-0818-A84D-8B2F-CD7833CFE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4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F1FEFC-F937-8444-AA13-1009484209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FC7700-CC50-7E4E-872F-2A1358D060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8CB60-81E9-9D49-9DC2-A8AA2AB8A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2CD47-7170-774D-B945-ED09A8E77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04E61-1009-3149-9A6B-827796AA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4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6FE8C-0517-154E-AB23-C3F011EFA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09" y="365125"/>
            <a:ext cx="11338560" cy="1491440"/>
          </a:xfrm>
        </p:spPr>
        <p:txBody>
          <a:bodyPr vert="horz" anchor="ctr" anchorCtr="1"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745DE-A1F8-9C46-9068-B0665D72A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825625"/>
            <a:ext cx="11338560" cy="4895850"/>
          </a:xfrm>
        </p:spPr>
        <p:txBody>
          <a:bodyPr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  <a:lvl2pPr>
              <a:defRPr sz="4800" baseline="0">
                <a:latin typeface="Calibri" panose="020F0502020204030204" pitchFamily="34" charset="0"/>
              </a:defRPr>
            </a:lvl2pPr>
            <a:lvl3pPr>
              <a:defRPr sz="4800" baseline="0">
                <a:latin typeface="Calibri" panose="020F0502020204030204" pitchFamily="34" charset="0"/>
              </a:defRPr>
            </a:lvl3pPr>
            <a:lvl4pPr>
              <a:defRPr sz="4800" baseline="0">
                <a:latin typeface="Calibri" panose="020F0502020204030204" pitchFamily="34" charset="0"/>
              </a:defRPr>
            </a:lvl4pPr>
            <a:lvl5pPr>
              <a:defRPr sz="4800" baseline="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687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CA430-36F2-BB4F-9D4D-49E484565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1454A-050D-9441-BBD9-2403C5285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C8DA0-EECF-5A40-853C-86B40FFBC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33FC0-5857-E84C-8052-1E18BAADA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E9904-D180-5945-9C23-CA5853D80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4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80D67-29C7-6D41-AC5B-77F1A59B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45DAE-8D34-094E-B137-F044BE311F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58DF3C-24A7-194C-9719-EEC383E64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336ECD-4237-DB41-BF86-391FFEB9B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246401-5335-F640-8B7E-149DFCA81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92FBA-4459-9547-823B-FC175BE45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0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3A08-83C5-784B-82FD-AE60DB4F4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09FE9-5219-364A-8818-727804B9A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BD5E1-469C-5E41-8A8E-AD922A024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EA5281-B56F-EA43-B1D1-09BB8D9D06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E62EC7-F406-9C4C-8932-C07EEF049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04202C-B141-A247-823D-9802CEDF7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91857F-2D99-E14D-85B3-99AE824C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4CCAE1-4458-7546-B64D-8C7317309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4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4C3AE-0723-BA4F-90DC-7D7064A07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B2E83B-A1E5-F04E-A2C6-601B3C324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C515D7-D4E8-DA48-947A-CBF8D610C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86803B-B108-2048-9812-E71D4C4E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09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8FF06F-6181-2D43-AE51-15BA9565A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EB3B8C-3C89-494D-981F-DAE75CCB8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076BF4-D38F-B54C-881B-959BACB3E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5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BAF8C-77C6-714F-88A2-5C1055209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7DC53-AC7F-AF41-A2F9-96F4D88F4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BC0449-962F-AB45-A448-DF5A1B2D1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2E64A-13AE-AF44-9154-69164D90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A0CEF-2A62-EE4C-9218-80A309995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1C899-D296-2242-A6D6-16C26890B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6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637E5-EAEB-B141-A6AF-09F1C1C35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62CE42-C5A3-D549-91C8-18645910F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85E8C-4DE5-2344-8A03-7BA05F03D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A513D7-BFDF-674D-A94B-D73CC1965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1F1091-9C42-044F-A64C-DFAE8686F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AA679-B163-8F47-ADAF-CF624CD30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2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597031-485C-5249-A80C-D91DC9EF5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EFF8E-B2F2-8F49-896D-25DA63BC2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37F46-49B2-9344-93D8-01A4F7F10B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17163-93C9-6544-92A0-0B6ED5915389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1FE8C-27A2-804A-9BDE-A4EAE1B68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2B8F9-601D-2342-A310-3738CFE68D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0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B04DF-7DB3-A842-AD6F-CE952048DA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Luke 2: 1-7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664764-271E-664C-8BC1-F6F0A33296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“Now In Those Days”</a:t>
            </a:r>
          </a:p>
        </p:txBody>
      </p:sp>
    </p:spTree>
    <p:extLst>
      <p:ext uri="{BB962C8B-B14F-4D97-AF65-F5344CB8AC3E}">
        <p14:creationId xmlns:p14="http://schemas.microsoft.com/office/powerpoint/2010/main" val="143672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45A42-A3FD-D544-8FCB-86080ACD8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2: 1-7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67832-4160-694D-B1EA-87A478FEC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Interesting sidenote</a:t>
            </a:r>
          </a:p>
          <a:p>
            <a:pPr lvl="1"/>
            <a:r>
              <a:rPr lang="en-US" dirty="0"/>
              <a:t>Vs 5… who was “engaged” to him (Joseph)</a:t>
            </a:r>
          </a:p>
          <a:p>
            <a:pPr lvl="1"/>
            <a:r>
              <a:rPr lang="en-US" dirty="0"/>
              <a:t>Matthew 1: 24-25….”took Mary as his wife”</a:t>
            </a:r>
          </a:p>
          <a:p>
            <a:pPr lvl="1"/>
            <a:r>
              <a:rPr lang="en-US" dirty="0"/>
              <a:t>What is the explanation? Vs 25</a:t>
            </a:r>
          </a:p>
          <a:p>
            <a:r>
              <a:rPr lang="en-US" dirty="0"/>
              <a:t>Why Bethlehem?</a:t>
            </a:r>
          </a:p>
          <a:p>
            <a:pPr lvl="1"/>
            <a:r>
              <a:rPr lang="en-US" dirty="0"/>
              <a:t>Micah 5: 2-5</a:t>
            </a:r>
          </a:p>
          <a:p>
            <a:pPr lvl="1"/>
            <a:r>
              <a:rPr lang="en-US" dirty="0"/>
              <a:t>Note how God the Father has orchestrated this all</a:t>
            </a:r>
          </a:p>
          <a:p>
            <a:pPr lvl="2"/>
            <a:r>
              <a:rPr lang="en-US" dirty="0"/>
              <a:t>Caesar, the census, Jewish linage of Joseph and Mary, the prophecy of Micah</a:t>
            </a:r>
          </a:p>
        </p:txBody>
      </p:sp>
    </p:spTree>
    <p:extLst>
      <p:ext uri="{BB962C8B-B14F-4D97-AF65-F5344CB8AC3E}">
        <p14:creationId xmlns:p14="http://schemas.microsoft.com/office/powerpoint/2010/main" val="98651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A8B27-A164-5043-B4E0-FC85DBA24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2: 1-7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97829-AB45-1048-8838-53CB1746E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600200"/>
            <a:ext cx="11338560" cy="51212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Vs 7… she gave birth</a:t>
            </a:r>
          </a:p>
          <a:p>
            <a:pPr lvl="1"/>
            <a:r>
              <a:rPr lang="en-US" dirty="0"/>
              <a:t>No fan fare</a:t>
            </a:r>
          </a:p>
          <a:p>
            <a:pPr lvl="1"/>
            <a:r>
              <a:rPr lang="en-US" dirty="0"/>
              <a:t>No angels attending her</a:t>
            </a:r>
          </a:p>
          <a:p>
            <a:r>
              <a:rPr lang="en-US" dirty="0"/>
              <a:t>Yet the True Savior of the World is born</a:t>
            </a:r>
          </a:p>
          <a:p>
            <a:r>
              <a:rPr lang="en-US" dirty="0"/>
              <a:t>Micah 5: 2</a:t>
            </a:r>
          </a:p>
          <a:p>
            <a:pPr lvl="1"/>
            <a:r>
              <a:rPr lang="en-US" dirty="0"/>
              <a:t>“From the days of eternity”</a:t>
            </a:r>
          </a:p>
          <a:p>
            <a:pPr lvl="1"/>
            <a:r>
              <a:rPr lang="en-US" dirty="0"/>
              <a:t>Ephesians 1: 3-4</a:t>
            </a:r>
          </a:p>
        </p:txBody>
      </p:sp>
    </p:spTree>
    <p:extLst>
      <p:ext uri="{BB962C8B-B14F-4D97-AF65-F5344CB8AC3E}">
        <p14:creationId xmlns:p14="http://schemas.microsoft.com/office/powerpoint/2010/main" val="411814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8D351-C4A6-C949-8ADE-4DF3F90ED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2: 1-7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5BD07-F044-D141-9E8F-4A0E9A2A3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845288"/>
            <a:ext cx="11338560" cy="5215256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Vs 7… she laid Him in manger</a:t>
            </a:r>
          </a:p>
          <a:p>
            <a:pPr lvl="1"/>
            <a:r>
              <a:rPr lang="en-US" dirty="0"/>
              <a:t>Why?</a:t>
            </a:r>
          </a:p>
          <a:p>
            <a:pPr lvl="1"/>
            <a:r>
              <a:rPr lang="en-US" dirty="0"/>
              <a:t>There was no room for them in the inn</a:t>
            </a:r>
          </a:p>
          <a:p>
            <a:pPr lvl="1"/>
            <a:r>
              <a:rPr lang="en-US" dirty="0"/>
              <a:t>There is also no mention of a stable</a:t>
            </a:r>
          </a:p>
          <a:p>
            <a:r>
              <a:rPr lang="en-US" dirty="0"/>
              <a:t>The question of Christmas has never has been about the date of Jesus birth or the setting of His birth.</a:t>
            </a:r>
          </a:p>
          <a:p>
            <a:r>
              <a:rPr lang="en-US" dirty="0"/>
              <a:t>The question always has been</a:t>
            </a:r>
          </a:p>
          <a:p>
            <a:pPr lvl="1"/>
            <a:r>
              <a:rPr lang="en-US" dirty="0"/>
              <a:t>“Do you and I have room for Him in our hearts?”</a:t>
            </a:r>
          </a:p>
        </p:txBody>
      </p:sp>
    </p:spTree>
    <p:extLst>
      <p:ext uri="{BB962C8B-B14F-4D97-AF65-F5344CB8AC3E}">
        <p14:creationId xmlns:p14="http://schemas.microsoft.com/office/powerpoint/2010/main" val="285132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F4999-7607-8048-8ED2-B680BFEAF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2: 1-7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9B686-60A9-2144-9C1E-9AD3F9E95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584960"/>
            <a:ext cx="11338560" cy="5136515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This passage is well known to many people</a:t>
            </a:r>
          </a:p>
          <a:p>
            <a:pPr lvl="1"/>
            <a:r>
              <a:rPr lang="en-US" dirty="0"/>
              <a:t>It is known as “The Christmas Story”</a:t>
            </a:r>
          </a:p>
          <a:p>
            <a:r>
              <a:rPr lang="en-US" dirty="0"/>
              <a:t>There are a number of things for us to look at today</a:t>
            </a:r>
          </a:p>
          <a:p>
            <a:pPr marL="914400" indent="-914400">
              <a:buFont typeface="+mj-lt"/>
              <a:buAutoNum type="arabicPeriod"/>
            </a:pPr>
            <a:r>
              <a:rPr lang="en-US" dirty="0"/>
              <a:t>The ambiguity of the situation</a:t>
            </a:r>
          </a:p>
          <a:p>
            <a:pPr marL="914400" indent="-914400">
              <a:buFont typeface="+mj-lt"/>
              <a:buAutoNum type="arabicPeriod"/>
            </a:pPr>
            <a:r>
              <a:rPr lang="en-US" dirty="0"/>
              <a:t>Purpose for the census</a:t>
            </a:r>
          </a:p>
          <a:p>
            <a:pPr marL="914400" indent="-914400">
              <a:buFont typeface="+mj-lt"/>
              <a:buAutoNum type="arabicPeriod"/>
            </a:pPr>
            <a:r>
              <a:rPr lang="en-US" dirty="0"/>
              <a:t>Why Bethlehem?</a:t>
            </a:r>
          </a:p>
          <a:p>
            <a:pPr marL="914400" indent="-914400">
              <a:buFont typeface="+mj-lt"/>
              <a:buAutoNum type="arabicPeriod"/>
            </a:pPr>
            <a:r>
              <a:rPr lang="en-US" dirty="0"/>
              <a:t>He was laid in a manger</a:t>
            </a:r>
          </a:p>
          <a:p>
            <a:pPr marL="914400" indent="-914400">
              <a:buFont typeface="+mj-lt"/>
              <a:buAutoNum type="arabicPeriod"/>
            </a:pPr>
            <a:r>
              <a:rPr lang="en-US" dirty="0"/>
              <a:t>There was no room for Him</a:t>
            </a:r>
          </a:p>
        </p:txBody>
      </p:sp>
    </p:spTree>
    <p:extLst>
      <p:ext uri="{BB962C8B-B14F-4D97-AF65-F5344CB8AC3E}">
        <p14:creationId xmlns:p14="http://schemas.microsoft.com/office/powerpoint/2010/main" val="141945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A487D-CFA4-054F-A82E-34B71E7D3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2: 1-7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4F82E-9688-484C-BFEA-88EF0B063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ambiguity of the passage</a:t>
            </a:r>
          </a:p>
          <a:p>
            <a:pPr lvl="1"/>
            <a:r>
              <a:rPr lang="en-US" dirty="0"/>
              <a:t>“Now in those days”</a:t>
            </a:r>
          </a:p>
          <a:p>
            <a:pPr lvl="2"/>
            <a:r>
              <a:rPr lang="en-US" dirty="0"/>
              <a:t>What days?</a:t>
            </a:r>
          </a:p>
          <a:p>
            <a:pPr lvl="2"/>
            <a:r>
              <a:rPr lang="en-US" dirty="0"/>
              <a:t>Luke 1: 80</a:t>
            </a:r>
          </a:p>
          <a:p>
            <a:pPr lvl="3"/>
            <a:r>
              <a:rPr lang="en-US" dirty="0"/>
              <a:t>Nothing tells us of the date of Jesus birth?</a:t>
            </a:r>
          </a:p>
          <a:p>
            <a:pPr lvl="3"/>
            <a:r>
              <a:rPr lang="en-US" dirty="0"/>
              <a:t>Do we then know when He was born?</a:t>
            </a:r>
          </a:p>
          <a:p>
            <a:pPr lvl="3"/>
            <a:r>
              <a:rPr lang="en-US" dirty="0"/>
              <a:t>Why then December 25?</a:t>
            </a:r>
          </a:p>
        </p:txBody>
      </p:sp>
    </p:spTree>
    <p:extLst>
      <p:ext uri="{BB962C8B-B14F-4D97-AF65-F5344CB8AC3E}">
        <p14:creationId xmlns:p14="http://schemas.microsoft.com/office/powerpoint/2010/main" val="35774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2BA3F-69C4-0E4B-B199-2E79C5805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2: 1-7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AD40A-505C-7A4E-B911-33263D8A7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Constantine </a:t>
            </a:r>
          </a:p>
          <a:p>
            <a:pPr lvl="1"/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century AD</a:t>
            </a:r>
          </a:p>
          <a:p>
            <a:pPr lvl="1"/>
            <a:r>
              <a:rPr lang="en-US" dirty="0"/>
              <a:t>Wants to unify the fragmented empire</a:t>
            </a:r>
          </a:p>
          <a:p>
            <a:pPr lvl="1"/>
            <a:r>
              <a:rPr lang="en-US" dirty="0"/>
              <a:t>Christianity had made inroads</a:t>
            </a:r>
          </a:p>
          <a:p>
            <a:pPr lvl="1"/>
            <a:r>
              <a:rPr lang="en-US" dirty="0"/>
              <a:t>Bishop of Jerusalem writes the Bishop Rome… asking him when Jesus was born</a:t>
            </a:r>
          </a:p>
          <a:p>
            <a:r>
              <a:rPr lang="en-US" dirty="0"/>
              <a:t>Seeking to grow the “church”</a:t>
            </a:r>
          </a:p>
          <a:p>
            <a:pPr lvl="1"/>
            <a:r>
              <a:rPr lang="en-US" dirty="0"/>
              <a:t>He picks Dec 25</a:t>
            </a:r>
            <a:r>
              <a:rPr lang="en-US" baseline="30000" dirty="0"/>
              <a:t>th</a:t>
            </a:r>
            <a:r>
              <a:rPr lang="en-US" dirty="0"/>
              <a:t>… The winter solstice</a:t>
            </a:r>
          </a:p>
          <a:p>
            <a:pPr lvl="1"/>
            <a:r>
              <a:rPr lang="en-US" dirty="0"/>
              <a:t>Pagan celebrations of the coming spring</a:t>
            </a:r>
          </a:p>
        </p:txBody>
      </p:sp>
    </p:spTree>
    <p:extLst>
      <p:ext uri="{BB962C8B-B14F-4D97-AF65-F5344CB8AC3E}">
        <p14:creationId xmlns:p14="http://schemas.microsoft.com/office/powerpoint/2010/main" val="338630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C1C31-7395-F142-A2F7-FC2EACEE6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2: 1-7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C43F2-48E7-AF41-AD07-747B54926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825624"/>
            <a:ext cx="11338560" cy="503237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Romans </a:t>
            </a:r>
          </a:p>
          <a:p>
            <a:pPr lvl="1"/>
            <a:r>
              <a:rPr lang="en-US" dirty="0"/>
              <a:t>Saturnalia… to Saturn the god of agriculture</a:t>
            </a:r>
          </a:p>
          <a:p>
            <a:pPr lvl="1"/>
            <a:r>
              <a:rPr lang="en-US" dirty="0"/>
              <a:t>Evergreen branches, gifts, idols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Scandinavians</a:t>
            </a:r>
          </a:p>
          <a:p>
            <a:pPr lvl="1"/>
            <a:r>
              <a:rPr lang="en-US" dirty="0"/>
              <a:t>Yule log</a:t>
            </a:r>
          </a:p>
          <a:p>
            <a:pPr lvl="1"/>
            <a:r>
              <a:rPr lang="en-US" dirty="0"/>
              <a:t>Honor Odin and Thor</a:t>
            </a:r>
          </a:p>
          <a:p>
            <a:pPr lvl="1"/>
            <a:r>
              <a:rPr lang="en-US" dirty="0"/>
              <a:t>Involved drinking from large animal horns</a:t>
            </a:r>
          </a:p>
          <a:p>
            <a:r>
              <a:rPr lang="en-US" dirty="0"/>
              <a:t>Persia</a:t>
            </a:r>
          </a:p>
          <a:p>
            <a:pPr lvl="1"/>
            <a:r>
              <a:rPr lang="en-US" dirty="0"/>
              <a:t>Mithra… the goddess of light</a:t>
            </a:r>
          </a:p>
          <a:p>
            <a:pPr lvl="1"/>
            <a:r>
              <a:rPr lang="en-US" dirty="0"/>
              <a:t>Candles, festive lights </a:t>
            </a:r>
            <a:r>
              <a:rPr lang="en-US" dirty="0" err="1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67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27A17-1483-A14E-AA93-32DF3A349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2: 1-7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BAD6F-CB71-7342-8185-43B07B870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England and Ireland</a:t>
            </a:r>
          </a:p>
          <a:p>
            <a:pPr lvl="1"/>
            <a:r>
              <a:rPr lang="en-US" dirty="0"/>
              <a:t>Druids</a:t>
            </a:r>
          </a:p>
          <a:p>
            <a:pPr lvl="2"/>
            <a:r>
              <a:rPr lang="en-US" dirty="0"/>
              <a:t>Went to the sacred oak… cut down Mistletoe the symbol of peace</a:t>
            </a:r>
          </a:p>
          <a:p>
            <a:pPr lvl="2"/>
            <a:r>
              <a:rPr lang="en-US" dirty="0"/>
              <a:t>Sacrifice two white oxen</a:t>
            </a:r>
          </a:p>
          <a:p>
            <a:r>
              <a:rPr lang="en-US" dirty="0"/>
              <a:t>Creche</a:t>
            </a:r>
          </a:p>
          <a:p>
            <a:pPr lvl="1"/>
            <a:r>
              <a:rPr lang="en-US" dirty="0"/>
              <a:t>St Francis in the 13</a:t>
            </a:r>
            <a:r>
              <a:rPr lang="en-US" baseline="30000" dirty="0"/>
              <a:t>th</a:t>
            </a:r>
            <a:r>
              <a:rPr lang="en-US" dirty="0"/>
              <a:t> century started this</a:t>
            </a:r>
          </a:p>
          <a:p>
            <a:r>
              <a:rPr lang="en-US" dirty="0"/>
              <a:t>Christmas tree</a:t>
            </a:r>
          </a:p>
          <a:p>
            <a:pPr lvl="1"/>
            <a:r>
              <a:rPr lang="en-US" dirty="0"/>
              <a:t> Martin Luther had a tree lighted with candles</a:t>
            </a:r>
          </a:p>
        </p:txBody>
      </p:sp>
    </p:spTree>
    <p:extLst>
      <p:ext uri="{BB962C8B-B14F-4D97-AF65-F5344CB8AC3E}">
        <p14:creationId xmlns:p14="http://schemas.microsoft.com/office/powerpoint/2010/main" val="362851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2DE8-81B2-AF4D-B10E-BB2E0EB42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2: 1-7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7B8F8-7B21-1344-9BBF-BED80690A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Dutch had St. Nicholas</a:t>
            </a:r>
          </a:p>
          <a:p>
            <a:pPr lvl="1"/>
            <a:r>
              <a:rPr lang="en-US" dirty="0"/>
              <a:t>Gave gifts to good children </a:t>
            </a:r>
          </a:p>
          <a:p>
            <a:pPr lvl="1"/>
            <a:r>
              <a:rPr lang="en-US" dirty="0"/>
              <a:t>Switches to parents of bad ones</a:t>
            </a:r>
          </a:p>
          <a:p>
            <a:pPr lvl="1"/>
            <a:r>
              <a:rPr lang="en-US" dirty="0"/>
              <a:t>Stockings by the fire place</a:t>
            </a:r>
          </a:p>
          <a:p>
            <a:r>
              <a:rPr lang="en-US" dirty="0"/>
              <a:t>Caroling came about in 14</a:t>
            </a:r>
            <a:r>
              <a:rPr lang="en-US" baseline="30000" dirty="0"/>
              <a:t>th</a:t>
            </a:r>
            <a:r>
              <a:rPr lang="en-US" dirty="0"/>
              <a:t> century</a:t>
            </a:r>
          </a:p>
          <a:p>
            <a:pPr lvl="1"/>
            <a:r>
              <a:rPr lang="en-US" dirty="0"/>
              <a:t>Called the “murmurers parade”</a:t>
            </a:r>
          </a:p>
          <a:p>
            <a:r>
              <a:rPr lang="en-US" dirty="0"/>
              <a:t>Christmas cards </a:t>
            </a:r>
          </a:p>
          <a:p>
            <a:pPr lvl="1"/>
            <a:r>
              <a:rPr lang="en-US" dirty="0"/>
              <a:t>First printed in 1846</a:t>
            </a:r>
          </a:p>
          <a:p>
            <a:pPr lvl="1"/>
            <a:r>
              <a:rPr lang="en-US" dirty="0"/>
              <a:t>Depicted Mary in drinking  scenes</a:t>
            </a:r>
          </a:p>
        </p:txBody>
      </p:sp>
    </p:spTree>
    <p:extLst>
      <p:ext uri="{BB962C8B-B14F-4D97-AF65-F5344CB8AC3E}">
        <p14:creationId xmlns:p14="http://schemas.microsoft.com/office/powerpoint/2010/main" val="3079431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D5C7E-2207-584A-B6EF-06ABF9151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2: 1-7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181C2-3016-6441-9EDE-716A3E6BB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Decree went out for a census</a:t>
            </a:r>
          </a:p>
          <a:p>
            <a:pPr lvl="1"/>
            <a:r>
              <a:rPr lang="en-US" dirty="0"/>
              <a:t>Every 14 years this occurred</a:t>
            </a:r>
          </a:p>
          <a:p>
            <a:pPr lvl="1"/>
            <a:r>
              <a:rPr lang="en-US" dirty="0"/>
              <a:t>This is the first “while Quirinius”</a:t>
            </a:r>
          </a:p>
          <a:p>
            <a:r>
              <a:rPr lang="en-US" dirty="0"/>
              <a:t>Purpose was two-fold</a:t>
            </a:r>
          </a:p>
          <a:p>
            <a:pPr lvl="1"/>
            <a:r>
              <a:rPr lang="en-US" dirty="0"/>
              <a:t>Like a military draft</a:t>
            </a:r>
          </a:p>
          <a:p>
            <a:pPr lvl="2"/>
            <a:r>
              <a:rPr lang="en-US" dirty="0"/>
              <a:t>Jews were exempt</a:t>
            </a:r>
          </a:p>
          <a:p>
            <a:pPr lvl="1"/>
            <a:r>
              <a:rPr lang="en-US" dirty="0"/>
              <a:t>Taxes</a:t>
            </a:r>
          </a:p>
          <a:p>
            <a:pPr lvl="2"/>
            <a:r>
              <a:rPr lang="en-US" dirty="0"/>
              <a:t>Hated taxes</a:t>
            </a:r>
          </a:p>
          <a:p>
            <a:r>
              <a:rPr lang="en-US" dirty="0"/>
              <a:t>Caesar Augustus</a:t>
            </a:r>
          </a:p>
          <a:p>
            <a:pPr lvl="1"/>
            <a:r>
              <a:rPr lang="en-US" dirty="0"/>
              <a:t>Coinage… “The Savior of the World”</a:t>
            </a:r>
          </a:p>
        </p:txBody>
      </p:sp>
    </p:spTree>
    <p:extLst>
      <p:ext uri="{BB962C8B-B14F-4D97-AF65-F5344CB8AC3E}">
        <p14:creationId xmlns:p14="http://schemas.microsoft.com/office/powerpoint/2010/main" val="112155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A675B-6360-B943-8D5A-E3A46A22E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2: 1-7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79357-E0F7-BA4D-AA29-6E8AF8C64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Each to his own city</a:t>
            </a:r>
          </a:p>
          <a:p>
            <a:pPr lvl="1"/>
            <a:r>
              <a:rPr lang="en-US" dirty="0"/>
              <a:t>This was not a requirement of Rome</a:t>
            </a:r>
          </a:p>
          <a:p>
            <a:pPr lvl="1"/>
            <a:r>
              <a:rPr lang="en-US" dirty="0"/>
              <a:t>Why?</a:t>
            </a:r>
          </a:p>
          <a:p>
            <a:pPr lvl="2"/>
            <a:r>
              <a:rPr lang="en-US" dirty="0"/>
              <a:t>Jews kept meticulous records of lineage</a:t>
            </a:r>
          </a:p>
          <a:p>
            <a:pPr lvl="2"/>
            <a:r>
              <a:rPr lang="en-US" dirty="0"/>
              <a:t>For the year of Jubilee </a:t>
            </a:r>
          </a:p>
          <a:p>
            <a:r>
              <a:rPr lang="en-US" dirty="0"/>
              <a:t>With Mary</a:t>
            </a:r>
          </a:p>
          <a:p>
            <a:pPr lvl="1"/>
            <a:r>
              <a:rPr lang="en-US" dirty="0"/>
              <a:t>Why did she go with him?</a:t>
            </a:r>
          </a:p>
          <a:p>
            <a:pPr lvl="1"/>
            <a:r>
              <a:rPr lang="en-US" dirty="0"/>
              <a:t>Approximately 80-90 miles  </a:t>
            </a:r>
          </a:p>
          <a:p>
            <a:pPr lvl="2"/>
            <a:r>
              <a:rPr lang="en-US" dirty="0"/>
              <a:t>Maybe walking? Or riding a donkey?</a:t>
            </a:r>
          </a:p>
          <a:p>
            <a:pPr lvl="2"/>
            <a:r>
              <a:rPr lang="en-US" dirty="0"/>
              <a:t>While 9 months pregnant???</a:t>
            </a:r>
          </a:p>
          <a:p>
            <a:pPr lvl="2"/>
            <a:r>
              <a:rPr lang="en-US" dirty="0"/>
              <a:t>In the middle of the winter??</a:t>
            </a:r>
          </a:p>
        </p:txBody>
      </p:sp>
    </p:spTree>
    <p:extLst>
      <p:ext uri="{BB962C8B-B14F-4D97-AF65-F5344CB8AC3E}">
        <p14:creationId xmlns:p14="http://schemas.microsoft.com/office/powerpoint/2010/main" val="4985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2373</TotalTime>
  <Words>592</Words>
  <Application>Microsoft Office PowerPoint</Application>
  <PresentationFormat>Widescreen</PresentationFormat>
  <Paragraphs>106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Luke 2: 1-7</vt:lpstr>
      <vt:lpstr>Luke 2: 1-7</vt:lpstr>
      <vt:lpstr>Luke 2: 1-7</vt:lpstr>
      <vt:lpstr>Luke 2: 1-7</vt:lpstr>
      <vt:lpstr>Luke 2: 1-7</vt:lpstr>
      <vt:lpstr>Luke 2: 1-7</vt:lpstr>
      <vt:lpstr>Luke 2: 1-7</vt:lpstr>
      <vt:lpstr>Luke 2: 1-7</vt:lpstr>
      <vt:lpstr>Luke 2: 1-7</vt:lpstr>
      <vt:lpstr>Luke 2: 1-7</vt:lpstr>
      <vt:lpstr>Luke 2: 1-7</vt:lpstr>
      <vt:lpstr>Luke 2: 1-7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26</cp:revision>
  <dcterms:created xsi:type="dcterms:W3CDTF">2019-12-16T14:17:55Z</dcterms:created>
  <dcterms:modified xsi:type="dcterms:W3CDTF">2021-12-27T21:07:17Z</dcterms:modified>
</cp:coreProperties>
</file>